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Poppins Bold" charset="1" panose="00000800000000000000"/>
      <p:regular r:id="rId14"/>
    </p:embeddedFont>
    <p:embeddedFont>
      <p:font typeface="Poppins" charset="1" panose="00000500000000000000"/>
      <p:regular r:id="rId15"/>
    </p:embeddedFont>
    <p:embeddedFont>
      <p:font typeface="Canva Sans Bold" charset="1" panose="020B0803030501040103"/>
      <p:regular r:id="rId16"/>
    </p:embeddedFont>
    <p:embeddedFont>
      <p:font typeface="Canva Sans" charset="1" panose="020B0503030501040103"/>
      <p:regular r:id="rId17"/>
    </p:embeddedFont>
    <p:embeddedFont>
      <p:font typeface="Canva Sans Italics" charset="1" panose="020B0503030501040103"/>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https://aws.amazon.com/what-is/artificial-intelligence/" TargetMode="External" Type="http://schemas.openxmlformats.org/officeDocument/2006/relationships/hyperlink"/><Relationship Id="rId9" Target="https://aws.amazon.com/what-is/machine-learning/" TargetMode="External" Type="http://schemas.openxmlformats.org/officeDocument/2006/relationships/hyperlink"/></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4.png" Type="http://schemas.openxmlformats.org/officeDocument/2006/relationships/image"/><Relationship Id="rId8" Target="../media/image1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2.png" Type="http://schemas.openxmlformats.org/officeDocument/2006/relationships/image"/><Relationship Id="rId9"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C131D">
                <a:alpha val="100000"/>
              </a:srgbClr>
            </a:gs>
            <a:gs pos="100000">
              <a:srgbClr val="0F2E4A">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514350"/>
            <a:ext cx="16230600" cy="1028700"/>
            <a:chOff x="0" y="0"/>
            <a:chExt cx="2287793" cy="145001"/>
          </a:xfrm>
        </p:grpSpPr>
        <p:sp>
          <p:nvSpPr>
            <p:cNvPr name="Freeform 3" id="3"/>
            <p:cNvSpPr/>
            <p:nvPr/>
          </p:nvSpPr>
          <p:spPr>
            <a:xfrm flipH="false" flipV="false" rot="0">
              <a:off x="0" y="0"/>
              <a:ext cx="2287793" cy="145001"/>
            </a:xfrm>
            <a:custGeom>
              <a:avLst/>
              <a:gdLst/>
              <a:ahLst/>
              <a:cxnLst/>
              <a:rect r="r" b="b" t="t" l="l"/>
              <a:pathLst>
                <a:path h="145001" w="2287793">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name="TextBox 4" id="4"/>
            <p:cNvSpPr txBox="true"/>
            <p:nvPr/>
          </p:nvSpPr>
          <p:spPr>
            <a:xfrm>
              <a:off x="0" y="-38100"/>
              <a:ext cx="2287793" cy="183101"/>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6318584" y="860317"/>
            <a:ext cx="336766" cy="336766"/>
          </a:xfrm>
          <a:custGeom>
            <a:avLst/>
            <a:gdLst/>
            <a:ahLst/>
            <a:cxnLst/>
            <a:rect r="r" b="b" t="t" l="l"/>
            <a:pathLst>
              <a:path h="336766" w="336766">
                <a:moveTo>
                  <a:pt x="0" y="0"/>
                </a:moveTo>
                <a:lnTo>
                  <a:pt x="336765" y="0"/>
                </a:lnTo>
                <a:lnTo>
                  <a:pt x="336765" y="336766"/>
                </a:lnTo>
                <a:lnTo>
                  <a:pt x="0" y="3367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28700" y="8743950"/>
            <a:ext cx="16230600" cy="1028700"/>
            <a:chOff x="0" y="0"/>
            <a:chExt cx="2287793" cy="145001"/>
          </a:xfrm>
        </p:grpSpPr>
        <p:sp>
          <p:nvSpPr>
            <p:cNvPr name="Freeform 7" id="7"/>
            <p:cNvSpPr/>
            <p:nvPr/>
          </p:nvSpPr>
          <p:spPr>
            <a:xfrm flipH="false" flipV="false" rot="0">
              <a:off x="0" y="0"/>
              <a:ext cx="2287793" cy="145001"/>
            </a:xfrm>
            <a:custGeom>
              <a:avLst/>
              <a:gdLst/>
              <a:ahLst/>
              <a:cxnLst/>
              <a:rect r="r" b="b" t="t" l="l"/>
              <a:pathLst>
                <a:path h="145001" w="2287793">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name="TextBox 8" id="8"/>
            <p:cNvSpPr txBox="true"/>
            <p:nvPr/>
          </p:nvSpPr>
          <p:spPr>
            <a:xfrm>
              <a:off x="0" y="-38100"/>
              <a:ext cx="2287793" cy="183101"/>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488140" y="779906"/>
            <a:ext cx="490819" cy="444414"/>
          </a:xfrm>
          <a:custGeom>
            <a:avLst/>
            <a:gdLst/>
            <a:ahLst/>
            <a:cxnLst/>
            <a:rect r="r" b="b" t="t" l="l"/>
            <a:pathLst>
              <a:path h="444414" w="490819">
                <a:moveTo>
                  <a:pt x="0" y="0"/>
                </a:moveTo>
                <a:lnTo>
                  <a:pt x="490819" y="0"/>
                </a:lnTo>
                <a:lnTo>
                  <a:pt x="490819" y="444414"/>
                </a:lnTo>
                <a:lnTo>
                  <a:pt x="0" y="4444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2017770" y="2707832"/>
            <a:ext cx="14252461" cy="3777619"/>
          </a:xfrm>
          <a:prstGeom prst="rect">
            <a:avLst/>
          </a:prstGeom>
        </p:spPr>
        <p:txBody>
          <a:bodyPr anchor="t" rtlCol="false" tIns="0" lIns="0" bIns="0" rIns="0">
            <a:spAutoFit/>
          </a:bodyPr>
          <a:lstStyle/>
          <a:p>
            <a:pPr algn="ctr">
              <a:lnSpc>
                <a:spcPts val="9630"/>
              </a:lnSpc>
            </a:pPr>
            <a:r>
              <a:rPr lang="en-US" sz="9000" b="true">
                <a:solidFill>
                  <a:srgbClr val="FFFFFF"/>
                </a:solidFill>
                <a:latin typeface="Poppins Bold"/>
                <a:ea typeface="Poppins Bold"/>
                <a:cs typeface="Poppins Bold"/>
                <a:sym typeface="Poppins Bold"/>
              </a:rPr>
              <a:t>Introduction to Computer Vision and Image Processing</a:t>
            </a:r>
          </a:p>
        </p:txBody>
      </p:sp>
      <p:sp>
        <p:nvSpPr>
          <p:cNvPr name="Freeform 11" id="11"/>
          <p:cNvSpPr/>
          <p:nvPr/>
        </p:nvSpPr>
        <p:spPr>
          <a:xfrm flipH="false" flipV="false" rot="0">
            <a:off x="-990093" y="2679257"/>
            <a:ext cx="5447285" cy="891374"/>
          </a:xfrm>
          <a:custGeom>
            <a:avLst/>
            <a:gdLst/>
            <a:ahLst/>
            <a:cxnLst/>
            <a:rect r="r" b="b" t="t" l="l"/>
            <a:pathLst>
              <a:path h="891374" w="5447285">
                <a:moveTo>
                  <a:pt x="0" y="0"/>
                </a:moveTo>
                <a:lnTo>
                  <a:pt x="5447285" y="0"/>
                </a:lnTo>
                <a:lnTo>
                  <a:pt x="5447285" y="891374"/>
                </a:lnTo>
                <a:lnTo>
                  <a:pt x="0" y="891374"/>
                </a:lnTo>
                <a:lnTo>
                  <a:pt x="0" y="0"/>
                </a:lnTo>
                <a:close/>
              </a:path>
            </a:pathLst>
          </a:custGeom>
          <a:blipFill>
            <a:blip r:embed="rId6">
              <a:alphaModFix amt="30000"/>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3682852" y="6830113"/>
            <a:ext cx="10922297" cy="609601"/>
          </a:xfrm>
          <a:prstGeom prst="rect">
            <a:avLst/>
          </a:prstGeom>
        </p:spPr>
        <p:txBody>
          <a:bodyPr anchor="t" rtlCol="false" tIns="0" lIns="0" bIns="0" rIns="0">
            <a:spAutoFit/>
          </a:bodyPr>
          <a:lstStyle/>
          <a:p>
            <a:pPr algn="ctr">
              <a:lnSpc>
                <a:spcPts val="5099"/>
              </a:lnSpc>
            </a:pPr>
            <a:r>
              <a:rPr lang="en-US" sz="2999" spc="332">
                <a:solidFill>
                  <a:srgbClr val="FFFFFF"/>
                </a:solidFill>
                <a:latin typeface="Poppins"/>
                <a:ea typeface="Poppins"/>
                <a:cs typeface="Poppins"/>
                <a:sym typeface="Poppins"/>
              </a:rPr>
              <a:t>PRESENTED BY: LESLY-ANN B. VICTORIA</a:t>
            </a:r>
          </a:p>
        </p:txBody>
      </p:sp>
      <p:sp>
        <p:nvSpPr>
          <p:cNvPr name="TextBox 13" id="13"/>
          <p:cNvSpPr txBox="true"/>
          <p:nvPr/>
        </p:nvSpPr>
        <p:spPr>
          <a:xfrm rot="0">
            <a:off x="2153772" y="880383"/>
            <a:ext cx="6968430" cy="333375"/>
          </a:xfrm>
          <a:prstGeom prst="rect">
            <a:avLst/>
          </a:prstGeom>
        </p:spPr>
        <p:txBody>
          <a:bodyPr anchor="t" rtlCol="false" tIns="0" lIns="0" bIns="0" rIns="0">
            <a:spAutoFit/>
          </a:bodyPr>
          <a:lstStyle/>
          <a:p>
            <a:pPr algn="l">
              <a:lnSpc>
                <a:spcPts val="2324"/>
              </a:lnSpc>
            </a:pPr>
            <a:r>
              <a:rPr lang="en-US" sz="2499" b="true">
                <a:solidFill>
                  <a:srgbClr val="FFFFFF"/>
                </a:solidFill>
                <a:latin typeface="Poppins Bold"/>
                <a:ea typeface="Poppins Bold"/>
                <a:cs typeface="Poppins Bold"/>
                <a:sym typeface="Poppins Bold"/>
              </a:rPr>
              <a:t>CSST106 - Perception and Computer Vision</a:t>
            </a:r>
          </a:p>
        </p:txBody>
      </p:sp>
      <p:sp>
        <p:nvSpPr>
          <p:cNvPr name="TextBox 14" id="14"/>
          <p:cNvSpPr txBox="true"/>
          <p:nvPr/>
        </p:nvSpPr>
        <p:spPr>
          <a:xfrm rot="0">
            <a:off x="12520431" y="793642"/>
            <a:ext cx="3526492" cy="441325"/>
          </a:xfrm>
          <a:prstGeom prst="rect">
            <a:avLst/>
          </a:prstGeom>
        </p:spPr>
        <p:txBody>
          <a:bodyPr anchor="t" rtlCol="false" tIns="0" lIns="0" bIns="0" rIns="0">
            <a:spAutoFit/>
          </a:bodyPr>
          <a:lstStyle/>
          <a:p>
            <a:pPr algn="r">
              <a:lnSpc>
                <a:spcPts val="3499"/>
              </a:lnSpc>
              <a:spcBef>
                <a:spcPct val="0"/>
              </a:spcBef>
            </a:pPr>
            <a:r>
              <a:rPr lang="en-US" sz="2499">
                <a:solidFill>
                  <a:srgbClr val="FFFFFF"/>
                </a:solidFill>
                <a:latin typeface="Poppins"/>
                <a:ea typeface="Poppins"/>
                <a:cs typeface="Poppins"/>
                <a:sym typeface="Poppins"/>
              </a:rPr>
              <a:t>Machine Problem 1</a:t>
            </a:r>
          </a:p>
        </p:txBody>
      </p:sp>
      <p:sp>
        <p:nvSpPr>
          <p:cNvPr name="TextBox 15" id="15"/>
          <p:cNvSpPr txBox="true"/>
          <p:nvPr/>
        </p:nvSpPr>
        <p:spPr>
          <a:xfrm rot="0">
            <a:off x="12786638" y="9004300"/>
            <a:ext cx="3868711" cy="441325"/>
          </a:xfrm>
          <a:prstGeom prst="rect">
            <a:avLst/>
          </a:prstGeom>
        </p:spPr>
        <p:txBody>
          <a:bodyPr anchor="t" rtlCol="false" tIns="0" lIns="0" bIns="0" rIns="0">
            <a:spAutoFit/>
          </a:bodyPr>
          <a:lstStyle/>
          <a:p>
            <a:pPr algn="r">
              <a:lnSpc>
                <a:spcPts val="3499"/>
              </a:lnSpc>
              <a:spcBef>
                <a:spcPct val="0"/>
              </a:spcBef>
            </a:pPr>
            <a:r>
              <a:rPr lang="en-US" sz="2499">
                <a:solidFill>
                  <a:srgbClr val="FFFFFF"/>
                </a:solidFill>
                <a:latin typeface="Poppins"/>
                <a:ea typeface="Poppins"/>
                <a:cs typeface="Poppins"/>
                <a:sym typeface="Poppins"/>
              </a:rPr>
              <a:t>BSCS-4B</a:t>
            </a:r>
          </a:p>
        </p:txBody>
      </p:sp>
      <p:sp>
        <p:nvSpPr>
          <p:cNvPr name="TextBox 16" id="16"/>
          <p:cNvSpPr txBox="true"/>
          <p:nvPr/>
        </p:nvSpPr>
        <p:spPr>
          <a:xfrm rot="0">
            <a:off x="1488140" y="9004300"/>
            <a:ext cx="5111731" cy="441325"/>
          </a:xfrm>
          <a:prstGeom prst="rect">
            <a:avLst/>
          </a:prstGeom>
        </p:spPr>
        <p:txBody>
          <a:bodyPr anchor="t" rtlCol="false" tIns="0" lIns="0" bIns="0" rIns="0">
            <a:spAutoFit/>
          </a:bodyPr>
          <a:lstStyle/>
          <a:p>
            <a:pPr algn="l">
              <a:lnSpc>
                <a:spcPts val="3499"/>
              </a:lnSpc>
              <a:spcBef>
                <a:spcPct val="0"/>
              </a:spcBef>
            </a:pPr>
            <a:r>
              <a:rPr lang="en-US" sz="2499">
                <a:solidFill>
                  <a:srgbClr val="FFFFFF"/>
                </a:solidFill>
                <a:latin typeface="Poppins"/>
                <a:ea typeface="Poppins"/>
                <a:cs typeface="Poppins"/>
                <a:sym typeface="Poppins"/>
              </a:rPr>
              <a:t>Instructor: Sir Mark P. Bernardino</a:t>
            </a:r>
          </a:p>
        </p:txBody>
      </p:sp>
      <p:sp>
        <p:nvSpPr>
          <p:cNvPr name="Freeform 17" id="17"/>
          <p:cNvSpPr/>
          <p:nvPr/>
        </p:nvSpPr>
        <p:spPr>
          <a:xfrm flipH="true" flipV="true" rot="0">
            <a:off x="13763324" y="6770189"/>
            <a:ext cx="5447285" cy="891374"/>
          </a:xfrm>
          <a:custGeom>
            <a:avLst/>
            <a:gdLst/>
            <a:ahLst/>
            <a:cxnLst/>
            <a:rect r="r" b="b" t="t" l="l"/>
            <a:pathLst>
              <a:path h="891374" w="5447285">
                <a:moveTo>
                  <a:pt x="5447285" y="891374"/>
                </a:moveTo>
                <a:lnTo>
                  <a:pt x="0" y="891374"/>
                </a:lnTo>
                <a:lnTo>
                  <a:pt x="0" y="0"/>
                </a:lnTo>
                <a:lnTo>
                  <a:pt x="5447285" y="0"/>
                </a:lnTo>
                <a:lnTo>
                  <a:pt x="5447285" y="891374"/>
                </a:lnTo>
                <a:close/>
              </a:path>
            </a:pathLst>
          </a:custGeom>
          <a:blipFill>
            <a:blip r:embed="rId6">
              <a:alphaModFix amt="30000"/>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C131D">
                <a:alpha val="100000"/>
              </a:srgbClr>
            </a:gs>
            <a:gs pos="100000">
              <a:srgbClr val="0F2E4A">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342899"/>
            <a:ext cx="16230600" cy="1028700"/>
            <a:chOff x="0" y="0"/>
            <a:chExt cx="2287793" cy="145001"/>
          </a:xfrm>
        </p:grpSpPr>
        <p:sp>
          <p:nvSpPr>
            <p:cNvPr name="Freeform 3" id="3"/>
            <p:cNvSpPr/>
            <p:nvPr/>
          </p:nvSpPr>
          <p:spPr>
            <a:xfrm flipH="false" flipV="false" rot="0">
              <a:off x="0" y="0"/>
              <a:ext cx="2287793" cy="145001"/>
            </a:xfrm>
            <a:custGeom>
              <a:avLst/>
              <a:gdLst/>
              <a:ahLst/>
              <a:cxnLst/>
              <a:rect r="r" b="b" t="t" l="l"/>
              <a:pathLst>
                <a:path h="145001" w="2287793">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name="TextBox 4" id="4"/>
            <p:cNvSpPr txBox="true"/>
            <p:nvPr/>
          </p:nvSpPr>
          <p:spPr>
            <a:xfrm>
              <a:off x="0" y="-38100"/>
              <a:ext cx="2287793" cy="183101"/>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6318584" y="688866"/>
            <a:ext cx="336766" cy="336766"/>
          </a:xfrm>
          <a:custGeom>
            <a:avLst/>
            <a:gdLst/>
            <a:ahLst/>
            <a:cxnLst/>
            <a:rect r="r" b="b" t="t" l="l"/>
            <a:pathLst>
              <a:path h="336766" w="336766">
                <a:moveTo>
                  <a:pt x="0" y="0"/>
                </a:moveTo>
                <a:lnTo>
                  <a:pt x="336765" y="0"/>
                </a:lnTo>
                <a:lnTo>
                  <a:pt x="336765" y="336766"/>
                </a:lnTo>
                <a:lnTo>
                  <a:pt x="0" y="3367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88140" y="608455"/>
            <a:ext cx="490819" cy="444414"/>
          </a:xfrm>
          <a:custGeom>
            <a:avLst/>
            <a:gdLst/>
            <a:ahLst/>
            <a:cxnLst/>
            <a:rect r="r" b="b" t="t" l="l"/>
            <a:pathLst>
              <a:path h="444414" w="490819">
                <a:moveTo>
                  <a:pt x="0" y="0"/>
                </a:moveTo>
                <a:lnTo>
                  <a:pt x="490819" y="0"/>
                </a:lnTo>
                <a:lnTo>
                  <a:pt x="490819" y="444414"/>
                </a:lnTo>
                <a:lnTo>
                  <a:pt x="0" y="4444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2153772" y="708932"/>
            <a:ext cx="6968430" cy="333375"/>
          </a:xfrm>
          <a:prstGeom prst="rect">
            <a:avLst/>
          </a:prstGeom>
        </p:spPr>
        <p:txBody>
          <a:bodyPr anchor="t" rtlCol="false" tIns="0" lIns="0" bIns="0" rIns="0">
            <a:spAutoFit/>
          </a:bodyPr>
          <a:lstStyle/>
          <a:p>
            <a:pPr algn="l">
              <a:lnSpc>
                <a:spcPts val="2324"/>
              </a:lnSpc>
            </a:pPr>
            <a:r>
              <a:rPr lang="en-US" sz="2499" b="true">
                <a:solidFill>
                  <a:srgbClr val="FFFFFF"/>
                </a:solidFill>
                <a:latin typeface="Poppins Bold"/>
                <a:ea typeface="Poppins Bold"/>
                <a:cs typeface="Poppins Bold"/>
                <a:sym typeface="Poppins Bold"/>
              </a:rPr>
              <a:t>CSST106 - Perception and Computer Vision</a:t>
            </a:r>
          </a:p>
        </p:txBody>
      </p:sp>
      <p:sp>
        <p:nvSpPr>
          <p:cNvPr name="TextBox 8" id="8"/>
          <p:cNvSpPr txBox="true"/>
          <p:nvPr/>
        </p:nvSpPr>
        <p:spPr>
          <a:xfrm rot="0">
            <a:off x="12520431" y="622191"/>
            <a:ext cx="3526492" cy="441325"/>
          </a:xfrm>
          <a:prstGeom prst="rect">
            <a:avLst/>
          </a:prstGeom>
        </p:spPr>
        <p:txBody>
          <a:bodyPr anchor="t" rtlCol="false" tIns="0" lIns="0" bIns="0" rIns="0">
            <a:spAutoFit/>
          </a:bodyPr>
          <a:lstStyle/>
          <a:p>
            <a:pPr algn="r">
              <a:lnSpc>
                <a:spcPts val="3499"/>
              </a:lnSpc>
              <a:spcBef>
                <a:spcPct val="0"/>
              </a:spcBef>
            </a:pPr>
            <a:r>
              <a:rPr lang="en-US" sz="2499">
                <a:solidFill>
                  <a:srgbClr val="FFFFFF"/>
                </a:solidFill>
                <a:latin typeface="Poppins"/>
                <a:ea typeface="Poppins"/>
                <a:cs typeface="Poppins"/>
                <a:sym typeface="Poppins"/>
              </a:rPr>
              <a:t>Machine Problem 1</a:t>
            </a:r>
          </a:p>
        </p:txBody>
      </p:sp>
      <p:grpSp>
        <p:nvGrpSpPr>
          <p:cNvPr name="Group 9" id="9"/>
          <p:cNvGrpSpPr/>
          <p:nvPr/>
        </p:nvGrpSpPr>
        <p:grpSpPr>
          <a:xfrm rot="0">
            <a:off x="1028700" y="1473151"/>
            <a:ext cx="16230600" cy="8436422"/>
            <a:chOff x="0" y="0"/>
            <a:chExt cx="2287793" cy="1189160"/>
          </a:xfrm>
        </p:grpSpPr>
        <p:sp>
          <p:nvSpPr>
            <p:cNvPr name="Freeform 10" id="10"/>
            <p:cNvSpPr/>
            <p:nvPr/>
          </p:nvSpPr>
          <p:spPr>
            <a:xfrm flipH="false" flipV="false" rot="0">
              <a:off x="0" y="0"/>
              <a:ext cx="2287793" cy="1189160"/>
            </a:xfrm>
            <a:custGeom>
              <a:avLst/>
              <a:gdLst/>
              <a:ahLst/>
              <a:cxnLst/>
              <a:rect r="r" b="b" t="t" l="l"/>
              <a:pathLst>
                <a:path h="1189160" w="2287793">
                  <a:moveTo>
                    <a:pt x="9540" y="0"/>
                  </a:moveTo>
                  <a:lnTo>
                    <a:pt x="2278253" y="0"/>
                  </a:lnTo>
                  <a:cubicBezTo>
                    <a:pt x="2280783" y="0"/>
                    <a:pt x="2283209" y="1005"/>
                    <a:pt x="2284999" y="2794"/>
                  </a:cubicBezTo>
                  <a:cubicBezTo>
                    <a:pt x="2286788" y="4583"/>
                    <a:pt x="2287793" y="7010"/>
                    <a:pt x="2287793" y="9540"/>
                  </a:cubicBezTo>
                  <a:lnTo>
                    <a:pt x="2287793" y="1179620"/>
                  </a:lnTo>
                  <a:cubicBezTo>
                    <a:pt x="2287793" y="1184889"/>
                    <a:pt x="2283522" y="1189160"/>
                    <a:pt x="2278253" y="1189160"/>
                  </a:cubicBezTo>
                  <a:lnTo>
                    <a:pt x="9540" y="1189160"/>
                  </a:lnTo>
                  <a:cubicBezTo>
                    <a:pt x="7010" y="1189160"/>
                    <a:pt x="4583" y="1188155"/>
                    <a:pt x="2794" y="1186366"/>
                  </a:cubicBezTo>
                  <a:cubicBezTo>
                    <a:pt x="1005" y="1184577"/>
                    <a:pt x="0" y="1182151"/>
                    <a:pt x="0" y="1179620"/>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name="TextBox 11" id="11"/>
            <p:cNvSpPr txBox="true"/>
            <p:nvPr/>
          </p:nvSpPr>
          <p:spPr>
            <a:xfrm>
              <a:off x="0" y="-38100"/>
              <a:ext cx="2287793" cy="1227260"/>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16902181" y="5202197"/>
            <a:ext cx="3657600" cy="871174"/>
          </a:xfrm>
          <a:custGeom>
            <a:avLst/>
            <a:gdLst/>
            <a:ahLst/>
            <a:cxnLst/>
            <a:rect r="r" b="b" t="t" l="l"/>
            <a:pathLst>
              <a:path h="871174" w="3657600">
                <a:moveTo>
                  <a:pt x="0" y="0"/>
                </a:moveTo>
                <a:lnTo>
                  <a:pt x="3657600" y="0"/>
                </a:lnTo>
                <a:lnTo>
                  <a:pt x="3657600" y="871173"/>
                </a:lnTo>
                <a:lnTo>
                  <a:pt x="0" y="871173"/>
                </a:lnTo>
                <a:lnTo>
                  <a:pt x="0" y="0"/>
                </a:lnTo>
                <a:close/>
              </a:path>
            </a:pathLst>
          </a:custGeom>
          <a:blipFill>
            <a:blip r:embed="rId6">
              <a:alphaModFix amt="30000"/>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10800000">
            <a:off x="-2247224" y="5202197"/>
            <a:ext cx="3657600" cy="871174"/>
          </a:xfrm>
          <a:custGeom>
            <a:avLst/>
            <a:gdLst/>
            <a:ahLst/>
            <a:cxnLst/>
            <a:rect r="r" b="b" t="t" l="l"/>
            <a:pathLst>
              <a:path h="871174" w="3657600">
                <a:moveTo>
                  <a:pt x="0" y="0"/>
                </a:moveTo>
                <a:lnTo>
                  <a:pt x="3657600" y="0"/>
                </a:lnTo>
                <a:lnTo>
                  <a:pt x="3657600" y="871173"/>
                </a:lnTo>
                <a:lnTo>
                  <a:pt x="0" y="871173"/>
                </a:lnTo>
                <a:lnTo>
                  <a:pt x="0" y="0"/>
                </a:lnTo>
                <a:close/>
              </a:path>
            </a:pathLst>
          </a:custGeom>
          <a:blipFill>
            <a:blip r:embed="rId6">
              <a:alphaModFix amt="30000"/>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1672858" y="2331678"/>
            <a:ext cx="14942284" cy="7431405"/>
          </a:xfrm>
          <a:prstGeom prst="rect">
            <a:avLst/>
          </a:prstGeom>
        </p:spPr>
        <p:txBody>
          <a:bodyPr anchor="t" rtlCol="false" tIns="0" lIns="0" bIns="0" rIns="0">
            <a:spAutoFit/>
          </a:bodyPr>
          <a:lstStyle/>
          <a:p>
            <a:pPr algn="just">
              <a:lnSpc>
                <a:spcPts val="3299"/>
              </a:lnSpc>
            </a:pPr>
            <a:r>
              <a:rPr lang="en-US" sz="2199" b="true">
                <a:solidFill>
                  <a:srgbClr val="FFFFFF"/>
                </a:solidFill>
                <a:latin typeface="Canva Sans Bold"/>
                <a:ea typeface="Canva Sans Bold"/>
                <a:cs typeface="Canva Sans Bold"/>
                <a:sym typeface="Canva Sans Bold"/>
              </a:rPr>
              <a:t>Computer Vision</a:t>
            </a:r>
          </a:p>
          <a:p>
            <a:pPr algn="just" marL="474979" indent="-237490" lvl="1">
              <a:lnSpc>
                <a:spcPts val="3299"/>
              </a:lnSpc>
              <a:buFont typeface="Arial"/>
              <a:buChar char="•"/>
            </a:pPr>
            <a:r>
              <a:rPr lang="en-US" sz="2199">
                <a:solidFill>
                  <a:srgbClr val="FFFFFF"/>
                </a:solidFill>
                <a:latin typeface="Canva Sans"/>
                <a:ea typeface="Canva Sans"/>
                <a:cs typeface="Canva Sans"/>
                <a:sym typeface="Canva Sans"/>
              </a:rPr>
              <a:t>A </a:t>
            </a:r>
            <a:r>
              <a:rPr lang="en-US" sz="2199">
                <a:solidFill>
                  <a:srgbClr val="FFFFFF"/>
                </a:solidFill>
                <a:latin typeface="Canva Sans"/>
                <a:ea typeface="Canva Sans"/>
                <a:cs typeface="Canva Sans"/>
                <a:sym typeface="Canva Sans"/>
              </a:rPr>
              <a:t>branch of computer science that empowers machines to see, recognize and process images just like humans.</a:t>
            </a:r>
          </a:p>
          <a:p>
            <a:pPr algn="just" marL="474979" indent="-237490" lvl="1">
              <a:lnSpc>
                <a:spcPts val="3299"/>
              </a:lnSpc>
              <a:buFont typeface="Arial"/>
              <a:buChar char="•"/>
            </a:pPr>
            <a:r>
              <a:rPr lang="en-US" sz="2199">
                <a:solidFill>
                  <a:srgbClr val="FFFFFF"/>
                </a:solidFill>
                <a:latin typeface="Canva Sans"/>
                <a:ea typeface="Canva Sans"/>
                <a:cs typeface="Canva Sans"/>
                <a:sym typeface="Canva Sans"/>
              </a:rPr>
              <a:t>A field of AI that enables computers to interpret and make decisions based on visual data, such as images and videos.</a:t>
            </a:r>
          </a:p>
          <a:p>
            <a:pPr algn="just" marL="474979" indent="-237490" lvl="1">
              <a:lnSpc>
                <a:spcPts val="3299"/>
              </a:lnSpc>
              <a:buFont typeface="Arial"/>
              <a:buChar char="•"/>
            </a:pPr>
            <a:r>
              <a:rPr lang="en-US" sz="2199">
                <a:solidFill>
                  <a:srgbClr val="FFFFFF"/>
                </a:solidFill>
                <a:latin typeface="Canva Sans"/>
                <a:ea typeface="Canva Sans"/>
                <a:cs typeface="Canva Sans"/>
                <a:sym typeface="Canva Sans"/>
              </a:rPr>
              <a:t>It uses </a:t>
            </a:r>
            <a:r>
              <a:rPr lang="en-US" sz="2199">
                <a:solidFill>
                  <a:srgbClr val="FFFFFF"/>
                </a:solidFill>
                <a:latin typeface="Canva Sans"/>
                <a:ea typeface="Canva Sans"/>
                <a:cs typeface="Canva Sans"/>
                <a:sym typeface="Canva Sans"/>
                <a:hlinkClick r:id="rId8" tooltip="https://aws.amazon.com/what-is/artificial-intelligence/"/>
              </a:rPr>
              <a:t>artificial intelligenc</a:t>
            </a:r>
            <a:r>
              <a:rPr lang="en-US" sz="2199">
                <a:solidFill>
                  <a:srgbClr val="FFFFFF"/>
                </a:solidFill>
                <a:latin typeface="Canva Sans"/>
                <a:ea typeface="Canva Sans"/>
                <a:cs typeface="Canva Sans"/>
                <a:sym typeface="Canva Sans"/>
              </a:rPr>
              <a:t>e and </a:t>
            </a:r>
            <a:r>
              <a:rPr lang="en-US" sz="2199">
                <a:solidFill>
                  <a:srgbClr val="FFFFFF"/>
                </a:solidFill>
                <a:latin typeface="Canva Sans"/>
                <a:ea typeface="Canva Sans"/>
                <a:cs typeface="Canva Sans"/>
                <a:sym typeface="Canva Sans"/>
                <a:hlinkClick r:id="rId9" tooltip="https://aws.amazon.com/what-is/machine-learning/"/>
              </a:rPr>
              <a:t>machine learning</a:t>
            </a:r>
            <a:r>
              <a:rPr lang="en-US" sz="2199">
                <a:solidFill>
                  <a:srgbClr val="FFFFFF"/>
                </a:solidFill>
                <a:latin typeface="Canva Sans"/>
                <a:ea typeface="Canva Sans"/>
                <a:cs typeface="Canva Sans"/>
                <a:sym typeface="Canva Sans"/>
              </a:rPr>
              <a:t> (AI/ML) to process this data accurately for object identification and facial recognition, as well as classification, recommendation, monitoring, and detection.</a:t>
            </a:r>
          </a:p>
          <a:p>
            <a:pPr algn="just">
              <a:lnSpc>
                <a:spcPts val="1979"/>
              </a:lnSpc>
            </a:pPr>
          </a:p>
          <a:p>
            <a:pPr algn="just">
              <a:lnSpc>
                <a:spcPts val="3299"/>
              </a:lnSpc>
            </a:pPr>
            <a:r>
              <a:rPr lang="en-US" b="true" sz="2199">
                <a:solidFill>
                  <a:srgbClr val="FFFFFF"/>
                </a:solidFill>
                <a:latin typeface="Canva Sans Bold"/>
                <a:ea typeface="Canva Sans Bold"/>
                <a:cs typeface="Canva Sans Bold"/>
                <a:sym typeface="Canva Sans Bold"/>
              </a:rPr>
              <a:t>How AI Systems Process Visual Information</a:t>
            </a:r>
          </a:p>
          <a:p>
            <a:pPr algn="just" marL="474979" indent="-237490" lvl="1">
              <a:lnSpc>
                <a:spcPts val="3299"/>
              </a:lnSpc>
              <a:buFont typeface="Arial"/>
              <a:buChar char="•"/>
            </a:pPr>
            <a:r>
              <a:rPr lang="en-US" sz="2199">
                <a:solidFill>
                  <a:srgbClr val="FFFFFF"/>
                </a:solidFill>
                <a:latin typeface="Canva Sans"/>
                <a:ea typeface="Canva Sans"/>
                <a:cs typeface="Canva Sans"/>
                <a:sym typeface="Canva Sans"/>
              </a:rPr>
              <a:t>AI systems use computer vision algorithms to process visual information. </a:t>
            </a:r>
            <a:r>
              <a:rPr lang="en-US" sz="2199">
                <a:solidFill>
                  <a:srgbClr val="FFFFFF"/>
                </a:solidFill>
                <a:latin typeface="Canva Sans"/>
                <a:ea typeface="Canva Sans"/>
                <a:cs typeface="Canva Sans"/>
                <a:sym typeface="Canva Sans"/>
              </a:rPr>
              <a:t>The process involves capturing images through sensors or cameras, pre-processing these images to enhance their quality, and then using models and algorithms to analyze the visual data. </a:t>
            </a:r>
          </a:p>
          <a:p>
            <a:pPr algn="just">
              <a:lnSpc>
                <a:spcPts val="1979"/>
              </a:lnSpc>
            </a:pPr>
          </a:p>
          <a:p>
            <a:pPr algn="just">
              <a:lnSpc>
                <a:spcPts val="3299"/>
              </a:lnSpc>
            </a:pPr>
            <a:r>
              <a:rPr lang="en-US" b="true" sz="2199">
                <a:solidFill>
                  <a:srgbClr val="FFFFFF"/>
                </a:solidFill>
                <a:latin typeface="Canva Sans Bold"/>
                <a:ea typeface="Canva Sans Bold"/>
                <a:cs typeface="Canva Sans Bold"/>
                <a:sym typeface="Canva Sans Bold"/>
              </a:rPr>
              <a:t>Role of Image Processing in AI systems</a:t>
            </a:r>
          </a:p>
          <a:p>
            <a:pPr algn="just" marL="474979" indent="-237490" lvl="1">
              <a:lnSpc>
                <a:spcPts val="3299"/>
              </a:lnSpc>
              <a:buFont typeface="Arial"/>
              <a:buChar char="•"/>
            </a:pPr>
            <a:r>
              <a:rPr lang="en-US" sz="2199">
                <a:solidFill>
                  <a:srgbClr val="FFFFFF"/>
                </a:solidFill>
                <a:latin typeface="Canva Sans"/>
                <a:ea typeface="Canva Sans"/>
                <a:cs typeface="Canva Sans"/>
                <a:sym typeface="Canva Sans"/>
              </a:rPr>
              <a:t>AI image processing uses artificial intelligence to analyze and enhance images.</a:t>
            </a:r>
          </a:p>
          <a:p>
            <a:pPr algn="just" marL="474979" indent="-237490" lvl="1">
              <a:lnSpc>
                <a:spcPts val="3299"/>
              </a:lnSpc>
              <a:buFont typeface="Arial"/>
              <a:buChar char="•"/>
            </a:pPr>
            <a:r>
              <a:rPr lang="en-US" sz="2199">
                <a:solidFill>
                  <a:srgbClr val="FFFFFF"/>
                </a:solidFill>
                <a:latin typeface="Canva Sans"/>
                <a:ea typeface="Canva Sans"/>
                <a:cs typeface="Canva Sans"/>
                <a:sym typeface="Canva Sans"/>
              </a:rPr>
              <a:t>It involves tasks like pattern recognition, object detection, and image classification.</a:t>
            </a:r>
          </a:p>
          <a:p>
            <a:pPr algn="just" marL="474979" indent="-237490" lvl="1">
              <a:lnSpc>
                <a:spcPts val="3299"/>
              </a:lnSpc>
              <a:buFont typeface="Arial"/>
              <a:buChar char="•"/>
            </a:pPr>
            <a:r>
              <a:rPr lang="en-US" sz="2199">
                <a:solidFill>
                  <a:srgbClr val="FFFFFF"/>
                </a:solidFill>
                <a:latin typeface="Canva Sans"/>
                <a:ea typeface="Canva Sans"/>
                <a:cs typeface="Canva Sans"/>
                <a:sym typeface="Canva Sans"/>
              </a:rPr>
              <a:t>Core technologies include deep learning, neural networks, and machine learning algorithms.</a:t>
            </a:r>
          </a:p>
          <a:p>
            <a:pPr algn="just" marL="474979" indent="-237490" lvl="1">
              <a:lnSpc>
                <a:spcPts val="3299"/>
              </a:lnSpc>
              <a:buFont typeface="Arial"/>
              <a:buChar char="•"/>
            </a:pPr>
            <a:r>
              <a:rPr lang="en-US" sz="2199">
                <a:solidFill>
                  <a:srgbClr val="FFFFFF"/>
                </a:solidFill>
                <a:latin typeface="Canva Sans"/>
                <a:ea typeface="Canva Sans"/>
                <a:cs typeface="Canva Sans"/>
                <a:sym typeface="Canva Sans"/>
              </a:rPr>
              <a:t>Revolutionizes healthcare, security, and entertainment by automating complex tasks and improving accuracy.</a:t>
            </a:r>
          </a:p>
        </p:txBody>
      </p:sp>
      <p:sp>
        <p:nvSpPr>
          <p:cNvPr name="TextBox 15" id="15"/>
          <p:cNvSpPr txBox="true"/>
          <p:nvPr/>
        </p:nvSpPr>
        <p:spPr>
          <a:xfrm rot="0">
            <a:off x="2153772" y="1627481"/>
            <a:ext cx="13335176" cy="514989"/>
          </a:xfrm>
          <a:prstGeom prst="rect">
            <a:avLst/>
          </a:prstGeom>
        </p:spPr>
        <p:txBody>
          <a:bodyPr anchor="t" rtlCol="false" tIns="0" lIns="0" bIns="0" rIns="0">
            <a:spAutoFit/>
          </a:bodyPr>
          <a:lstStyle/>
          <a:p>
            <a:pPr algn="ctr">
              <a:lnSpc>
                <a:spcPts val="3745"/>
              </a:lnSpc>
            </a:pPr>
            <a:r>
              <a:rPr lang="en-US" sz="3500" b="true">
                <a:solidFill>
                  <a:srgbClr val="FFFFFF"/>
                </a:solidFill>
                <a:latin typeface="Poppins Bold"/>
                <a:ea typeface="Poppins Bold"/>
                <a:cs typeface="Poppins Bold"/>
                <a:sym typeface="Poppins Bold"/>
              </a:rPr>
              <a:t>Computer Vision and Image Processing</a:t>
            </a:r>
          </a:p>
        </p:txBody>
      </p:sp>
      <p:sp>
        <p:nvSpPr>
          <p:cNvPr name="Freeform 16" id="16"/>
          <p:cNvSpPr/>
          <p:nvPr/>
        </p:nvSpPr>
        <p:spPr>
          <a:xfrm flipH="false" flipV="false" rot="0">
            <a:off x="139065" y="9119808"/>
            <a:ext cx="761047" cy="789766"/>
          </a:xfrm>
          <a:custGeom>
            <a:avLst/>
            <a:gdLst/>
            <a:ahLst/>
            <a:cxnLst/>
            <a:rect r="r" b="b" t="t" l="l"/>
            <a:pathLst>
              <a:path h="789766" w="761047">
                <a:moveTo>
                  <a:pt x="0" y="0"/>
                </a:moveTo>
                <a:lnTo>
                  <a:pt x="761047" y="0"/>
                </a:lnTo>
                <a:lnTo>
                  <a:pt x="761047" y="789765"/>
                </a:lnTo>
                <a:lnTo>
                  <a:pt x="0" y="78976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0">
            <a:off x="17392650" y="9119808"/>
            <a:ext cx="761047" cy="789766"/>
          </a:xfrm>
          <a:custGeom>
            <a:avLst/>
            <a:gdLst/>
            <a:ahLst/>
            <a:cxnLst/>
            <a:rect r="r" b="b" t="t" l="l"/>
            <a:pathLst>
              <a:path h="789766" w="761047">
                <a:moveTo>
                  <a:pt x="0" y="0"/>
                </a:moveTo>
                <a:lnTo>
                  <a:pt x="761047" y="0"/>
                </a:lnTo>
                <a:lnTo>
                  <a:pt x="761047" y="789765"/>
                </a:lnTo>
                <a:lnTo>
                  <a:pt x="0" y="78976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56604" y="1715519"/>
            <a:ext cx="16202696" cy="8185883"/>
            <a:chOff x="0" y="0"/>
            <a:chExt cx="2283859" cy="1153845"/>
          </a:xfrm>
        </p:grpSpPr>
        <p:sp>
          <p:nvSpPr>
            <p:cNvPr name="Freeform 4" id="4"/>
            <p:cNvSpPr/>
            <p:nvPr/>
          </p:nvSpPr>
          <p:spPr>
            <a:xfrm flipH="false" flipV="false" rot="0">
              <a:off x="0" y="0"/>
              <a:ext cx="2283859" cy="1153845"/>
            </a:xfrm>
            <a:custGeom>
              <a:avLst/>
              <a:gdLst/>
              <a:ahLst/>
              <a:cxnLst/>
              <a:rect r="r" b="b" t="t" l="l"/>
              <a:pathLst>
                <a:path h="1153845" w="2283859">
                  <a:moveTo>
                    <a:pt x="9556" y="0"/>
                  </a:moveTo>
                  <a:lnTo>
                    <a:pt x="2274303" y="0"/>
                  </a:lnTo>
                  <a:cubicBezTo>
                    <a:pt x="2276838" y="0"/>
                    <a:pt x="2279268" y="1007"/>
                    <a:pt x="2281060" y="2799"/>
                  </a:cubicBezTo>
                  <a:cubicBezTo>
                    <a:pt x="2282853" y="4591"/>
                    <a:pt x="2283859" y="7022"/>
                    <a:pt x="2283859" y="9556"/>
                  </a:cubicBezTo>
                  <a:lnTo>
                    <a:pt x="2283859" y="1144289"/>
                  </a:lnTo>
                  <a:cubicBezTo>
                    <a:pt x="2283859" y="1146824"/>
                    <a:pt x="2282853" y="1149254"/>
                    <a:pt x="2281060" y="1151046"/>
                  </a:cubicBezTo>
                  <a:cubicBezTo>
                    <a:pt x="2279268" y="1152839"/>
                    <a:pt x="2276838" y="1153845"/>
                    <a:pt x="2274303" y="1153845"/>
                  </a:cubicBezTo>
                  <a:lnTo>
                    <a:pt x="9556" y="1153845"/>
                  </a:lnTo>
                  <a:cubicBezTo>
                    <a:pt x="7022" y="1153845"/>
                    <a:pt x="4591" y="1152839"/>
                    <a:pt x="2799" y="1151046"/>
                  </a:cubicBezTo>
                  <a:cubicBezTo>
                    <a:pt x="1007" y="1149254"/>
                    <a:pt x="0" y="1146824"/>
                    <a:pt x="0" y="1144289"/>
                  </a:cubicBezTo>
                  <a:lnTo>
                    <a:pt x="0" y="9556"/>
                  </a:lnTo>
                  <a:cubicBezTo>
                    <a:pt x="0" y="7022"/>
                    <a:pt x="1007" y="4591"/>
                    <a:pt x="2799" y="2799"/>
                  </a:cubicBezTo>
                  <a:cubicBezTo>
                    <a:pt x="4591" y="1007"/>
                    <a:pt x="7022" y="0"/>
                    <a:pt x="9556" y="0"/>
                  </a:cubicBezTo>
                  <a:close/>
                </a:path>
              </a:pathLst>
            </a:custGeom>
            <a:gradFill rotWithShape="true">
              <a:gsLst>
                <a:gs pos="0">
                  <a:srgbClr val="0C131D">
                    <a:alpha val="85000"/>
                  </a:srgbClr>
                </a:gs>
                <a:gs pos="100000">
                  <a:srgbClr val="0F2E4A">
                    <a:alpha val="85000"/>
                  </a:srgbClr>
                </a:gs>
              </a:gsLst>
              <a:lin ang="0"/>
            </a:gradFill>
            <a:ln w="38100" cap="sq">
              <a:solidFill>
                <a:srgbClr val="FFFFFF">
                  <a:alpha val="84706"/>
                </a:srgbClr>
              </a:solidFill>
              <a:prstDash val="solid"/>
              <a:miter/>
            </a:ln>
          </p:spPr>
        </p:sp>
        <p:sp>
          <p:nvSpPr>
            <p:cNvPr name="TextBox 5" id="5"/>
            <p:cNvSpPr txBox="true"/>
            <p:nvPr/>
          </p:nvSpPr>
          <p:spPr>
            <a:xfrm>
              <a:off x="0" y="-38100"/>
              <a:ext cx="2283859" cy="1191945"/>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028700" y="487763"/>
            <a:ext cx="16230600" cy="1028700"/>
            <a:chOff x="0" y="0"/>
            <a:chExt cx="2287793" cy="145001"/>
          </a:xfrm>
        </p:grpSpPr>
        <p:sp>
          <p:nvSpPr>
            <p:cNvPr name="Freeform 7" id="7"/>
            <p:cNvSpPr/>
            <p:nvPr/>
          </p:nvSpPr>
          <p:spPr>
            <a:xfrm flipH="false" flipV="false" rot="0">
              <a:off x="0" y="0"/>
              <a:ext cx="2287793" cy="145001"/>
            </a:xfrm>
            <a:custGeom>
              <a:avLst/>
              <a:gdLst/>
              <a:ahLst/>
              <a:cxnLst/>
              <a:rect r="r" b="b" t="t" l="l"/>
              <a:pathLst>
                <a:path h="145001" w="2287793">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name="TextBox 8" id="8"/>
            <p:cNvSpPr txBox="true"/>
            <p:nvPr/>
          </p:nvSpPr>
          <p:spPr>
            <a:xfrm>
              <a:off x="0" y="-38100"/>
              <a:ext cx="2287793" cy="183101"/>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6318584" y="833730"/>
            <a:ext cx="336766" cy="336766"/>
          </a:xfrm>
          <a:custGeom>
            <a:avLst/>
            <a:gdLst/>
            <a:ahLst/>
            <a:cxnLst/>
            <a:rect r="r" b="b" t="t" l="l"/>
            <a:pathLst>
              <a:path h="336766" w="336766">
                <a:moveTo>
                  <a:pt x="0" y="0"/>
                </a:moveTo>
                <a:lnTo>
                  <a:pt x="336765" y="0"/>
                </a:lnTo>
                <a:lnTo>
                  <a:pt x="336765" y="336766"/>
                </a:lnTo>
                <a:lnTo>
                  <a:pt x="0" y="3367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488140" y="779906"/>
            <a:ext cx="490819" cy="444414"/>
          </a:xfrm>
          <a:custGeom>
            <a:avLst/>
            <a:gdLst/>
            <a:ahLst/>
            <a:cxnLst/>
            <a:rect r="r" b="b" t="t" l="l"/>
            <a:pathLst>
              <a:path h="444414" w="490819">
                <a:moveTo>
                  <a:pt x="0" y="0"/>
                </a:moveTo>
                <a:lnTo>
                  <a:pt x="490819" y="0"/>
                </a:lnTo>
                <a:lnTo>
                  <a:pt x="490819" y="444414"/>
                </a:lnTo>
                <a:lnTo>
                  <a:pt x="0" y="4444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2153772" y="853796"/>
            <a:ext cx="6968430" cy="333375"/>
          </a:xfrm>
          <a:prstGeom prst="rect">
            <a:avLst/>
          </a:prstGeom>
        </p:spPr>
        <p:txBody>
          <a:bodyPr anchor="t" rtlCol="false" tIns="0" lIns="0" bIns="0" rIns="0">
            <a:spAutoFit/>
          </a:bodyPr>
          <a:lstStyle/>
          <a:p>
            <a:pPr algn="l">
              <a:lnSpc>
                <a:spcPts val="2324"/>
              </a:lnSpc>
            </a:pPr>
            <a:r>
              <a:rPr lang="en-US" sz="2499" b="true">
                <a:solidFill>
                  <a:srgbClr val="FFFFFF"/>
                </a:solidFill>
                <a:latin typeface="Poppins Bold"/>
                <a:ea typeface="Poppins Bold"/>
                <a:cs typeface="Poppins Bold"/>
                <a:sym typeface="Poppins Bold"/>
              </a:rPr>
              <a:t>CSST106 - Perception and Computer Vision</a:t>
            </a:r>
          </a:p>
        </p:txBody>
      </p:sp>
      <p:sp>
        <p:nvSpPr>
          <p:cNvPr name="TextBox 12" id="12"/>
          <p:cNvSpPr txBox="true"/>
          <p:nvPr/>
        </p:nvSpPr>
        <p:spPr>
          <a:xfrm rot="0">
            <a:off x="12520431" y="767055"/>
            <a:ext cx="3526492" cy="441325"/>
          </a:xfrm>
          <a:prstGeom prst="rect">
            <a:avLst/>
          </a:prstGeom>
        </p:spPr>
        <p:txBody>
          <a:bodyPr anchor="t" rtlCol="false" tIns="0" lIns="0" bIns="0" rIns="0">
            <a:spAutoFit/>
          </a:bodyPr>
          <a:lstStyle/>
          <a:p>
            <a:pPr algn="r">
              <a:lnSpc>
                <a:spcPts val="3499"/>
              </a:lnSpc>
              <a:spcBef>
                <a:spcPct val="0"/>
              </a:spcBef>
            </a:pPr>
            <a:r>
              <a:rPr lang="en-US" sz="2499">
                <a:solidFill>
                  <a:srgbClr val="FFFFFF"/>
                </a:solidFill>
                <a:latin typeface="Poppins"/>
                <a:ea typeface="Poppins"/>
                <a:cs typeface="Poppins"/>
                <a:sym typeface="Poppins"/>
              </a:rPr>
              <a:t>Machine Problem 1</a:t>
            </a:r>
          </a:p>
        </p:txBody>
      </p:sp>
      <p:sp>
        <p:nvSpPr>
          <p:cNvPr name="Freeform 13" id="13"/>
          <p:cNvSpPr/>
          <p:nvPr/>
        </p:nvSpPr>
        <p:spPr>
          <a:xfrm flipH="false" flipV="false" rot="0">
            <a:off x="106552" y="9140695"/>
            <a:ext cx="698123" cy="632119"/>
          </a:xfrm>
          <a:custGeom>
            <a:avLst/>
            <a:gdLst/>
            <a:ahLst/>
            <a:cxnLst/>
            <a:rect r="r" b="b" t="t" l="l"/>
            <a:pathLst>
              <a:path h="632119" w="698123">
                <a:moveTo>
                  <a:pt x="0" y="0"/>
                </a:moveTo>
                <a:lnTo>
                  <a:pt x="698122" y="0"/>
                </a:lnTo>
                <a:lnTo>
                  <a:pt x="698122" y="632118"/>
                </a:lnTo>
                <a:lnTo>
                  <a:pt x="0" y="6321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1811738" y="2441739"/>
            <a:ext cx="14664523" cy="7331075"/>
          </a:xfrm>
          <a:prstGeom prst="rect">
            <a:avLst/>
          </a:prstGeom>
        </p:spPr>
        <p:txBody>
          <a:bodyPr anchor="t" rtlCol="false" tIns="0" lIns="0" bIns="0" rIns="0">
            <a:spAutoFit/>
          </a:bodyPr>
          <a:lstStyle/>
          <a:p>
            <a:pPr algn="just">
              <a:lnSpc>
                <a:spcPts val="3400"/>
              </a:lnSpc>
            </a:pPr>
            <a:r>
              <a:rPr lang="en-US" sz="2000" b="true">
                <a:solidFill>
                  <a:srgbClr val="FFFFFF"/>
                </a:solidFill>
                <a:latin typeface="Canva Sans Bold"/>
                <a:ea typeface="Canva Sans Bold"/>
                <a:cs typeface="Canva Sans Bold"/>
                <a:sym typeface="Canva Sans Bold"/>
              </a:rPr>
              <a:t>Filtering</a:t>
            </a:r>
          </a:p>
          <a:p>
            <a:pPr algn="just" marL="431801" indent="-215900" lvl="1">
              <a:lnSpc>
                <a:spcPts val="3400"/>
              </a:lnSpc>
              <a:buFont typeface="Arial"/>
              <a:buChar char="•"/>
            </a:pPr>
            <a:r>
              <a:rPr lang="en-US" sz="2000">
                <a:solidFill>
                  <a:srgbClr val="FFFFFF"/>
                </a:solidFill>
                <a:latin typeface="Canva Sans"/>
                <a:ea typeface="Canva Sans"/>
                <a:cs typeface="Canva Sans"/>
                <a:sym typeface="Canva Sans"/>
              </a:rPr>
              <a:t>A technique used to enhance the quality of images. </a:t>
            </a:r>
          </a:p>
          <a:p>
            <a:pPr algn="just" marL="431801" indent="-215900" lvl="1">
              <a:lnSpc>
                <a:spcPts val="3400"/>
              </a:lnSpc>
              <a:buFont typeface="Arial"/>
              <a:buChar char="•"/>
            </a:pPr>
            <a:r>
              <a:rPr lang="en-US" sz="2000">
                <a:solidFill>
                  <a:srgbClr val="FFFFFF"/>
                </a:solidFill>
                <a:latin typeface="Canva Sans"/>
                <a:ea typeface="Canva Sans"/>
                <a:cs typeface="Canva Sans"/>
                <a:sym typeface="Canva Sans"/>
              </a:rPr>
              <a:t>It involves the application of mathematical operations to an image to extract important features, remove noise, or blur images. </a:t>
            </a:r>
          </a:p>
          <a:p>
            <a:pPr algn="just">
              <a:lnSpc>
                <a:spcPts val="3400"/>
              </a:lnSpc>
            </a:pPr>
            <a:r>
              <a:rPr lang="en-US" sz="2000" i="true" u="sng">
                <a:solidFill>
                  <a:srgbClr val="FFFFFF"/>
                </a:solidFill>
                <a:latin typeface="Canva Sans Italics"/>
                <a:ea typeface="Canva Sans Italics"/>
                <a:cs typeface="Canva Sans Italics"/>
                <a:sym typeface="Canva Sans Italics"/>
              </a:rPr>
              <a:t>Example</a:t>
            </a:r>
            <a:r>
              <a:rPr lang="en-US" sz="2000">
                <a:solidFill>
                  <a:srgbClr val="FFFFFF"/>
                </a:solidFill>
                <a:latin typeface="Canva Sans"/>
                <a:ea typeface="Canva Sans"/>
                <a:cs typeface="Canva Sans"/>
                <a:sym typeface="Canva Sans"/>
              </a:rPr>
              <a:t>: A </a:t>
            </a:r>
            <a:r>
              <a:rPr lang="en-US" sz="2000">
                <a:solidFill>
                  <a:srgbClr val="FFFFFF"/>
                </a:solidFill>
                <a:latin typeface="Canva Sans"/>
                <a:ea typeface="Canva Sans"/>
                <a:cs typeface="Canva Sans"/>
                <a:sym typeface="Canva Sans"/>
              </a:rPr>
              <a:t>Gaussian filter can smoothen an image, removing unwanted noise, while sharpening filters can enhance the edges and details in an image.</a:t>
            </a:r>
          </a:p>
          <a:p>
            <a:pPr algn="just">
              <a:lnSpc>
                <a:spcPts val="2000"/>
              </a:lnSpc>
            </a:pPr>
          </a:p>
          <a:p>
            <a:pPr algn="just">
              <a:lnSpc>
                <a:spcPts val="3400"/>
              </a:lnSpc>
            </a:pPr>
            <a:r>
              <a:rPr lang="en-US" sz="2000" b="true">
                <a:solidFill>
                  <a:srgbClr val="FFFFFF"/>
                </a:solidFill>
                <a:latin typeface="Canva Sans Bold"/>
                <a:ea typeface="Canva Sans Bold"/>
                <a:cs typeface="Canva Sans Bold"/>
                <a:sym typeface="Canva Sans Bold"/>
              </a:rPr>
              <a:t>Edge Detection</a:t>
            </a:r>
          </a:p>
          <a:p>
            <a:pPr algn="just" marL="431801" indent="-215900" lvl="1">
              <a:lnSpc>
                <a:spcPts val="3400"/>
              </a:lnSpc>
              <a:buFont typeface="Arial"/>
              <a:buChar char="•"/>
            </a:pPr>
            <a:r>
              <a:rPr lang="en-US" sz="2000">
                <a:solidFill>
                  <a:srgbClr val="FFFFFF"/>
                </a:solidFill>
                <a:latin typeface="Canva Sans"/>
                <a:ea typeface="Canva Sans"/>
                <a:cs typeface="Canva Sans"/>
                <a:sym typeface="Canva Sans"/>
              </a:rPr>
              <a:t>A technique used for identifying and locating the boundaries or edges of objects in an image.</a:t>
            </a:r>
          </a:p>
          <a:p>
            <a:pPr algn="just" marL="431801" indent="-215900" lvl="1">
              <a:lnSpc>
                <a:spcPts val="3400"/>
              </a:lnSpc>
              <a:buFont typeface="Arial"/>
              <a:buChar char="•"/>
            </a:pPr>
            <a:r>
              <a:rPr lang="en-US" sz="2000">
                <a:solidFill>
                  <a:srgbClr val="FFFFFF"/>
                </a:solidFill>
                <a:latin typeface="Canva Sans"/>
                <a:ea typeface="Canva Sans"/>
                <a:cs typeface="Canva Sans"/>
                <a:sym typeface="Canva Sans"/>
              </a:rPr>
              <a:t>It is used to identify and detect the discontinuities in the image intensity and extract the outlines of objects present in an image.</a:t>
            </a:r>
          </a:p>
          <a:p>
            <a:pPr algn="just">
              <a:lnSpc>
                <a:spcPts val="3400"/>
              </a:lnSpc>
            </a:pPr>
            <a:r>
              <a:rPr lang="en-US" sz="2000" i="true" u="sng">
                <a:solidFill>
                  <a:srgbClr val="FFFFFF"/>
                </a:solidFill>
                <a:latin typeface="Canva Sans Italics"/>
                <a:ea typeface="Canva Sans Italics"/>
                <a:cs typeface="Canva Sans Italics"/>
                <a:sym typeface="Canva Sans Italics"/>
              </a:rPr>
              <a:t>Example</a:t>
            </a:r>
            <a:r>
              <a:rPr lang="en-US" sz="2000">
                <a:solidFill>
                  <a:srgbClr val="FFFFFF"/>
                </a:solidFill>
                <a:latin typeface="Canva Sans"/>
                <a:ea typeface="Canva Sans"/>
                <a:cs typeface="Canva Sans"/>
                <a:sym typeface="Canva Sans"/>
              </a:rPr>
              <a:t>: Canny Edge Detection, Sobel Edge Detection, Laplacian Edge Detection, Prewitt Edge Detection</a:t>
            </a:r>
          </a:p>
          <a:p>
            <a:pPr algn="just">
              <a:lnSpc>
                <a:spcPts val="2000"/>
              </a:lnSpc>
            </a:pPr>
          </a:p>
          <a:p>
            <a:pPr algn="just">
              <a:lnSpc>
                <a:spcPts val="3400"/>
              </a:lnSpc>
            </a:pPr>
            <a:r>
              <a:rPr lang="en-US" sz="2000" b="true">
                <a:solidFill>
                  <a:srgbClr val="FFFFFF"/>
                </a:solidFill>
                <a:latin typeface="Canva Sans Bold"/>
                <a:ea typeface="Canva Sans Bold"/>
                <a:cs typeface="Canva Sans Bold"/>
                <a:sym typeface="Canva Sans Bold"/>
              </a:rPr>
              <a:t>Segmentation</a:t>
            </a:r>
          </a:p>
          <a:p>
            <a:pPr algn="just" marL="431801" indent="-215900" lvl="1">
              <a:lnSpc>
                <a:spcPts val="3400"/>
              </a:lnSpc>
              <a:buFont typeface="Arial"/>
              <a:buChar char="•"/>
            </a:pPr>
            <a:r>
              <a:rPr lang="en-US" sz="2000">
                <a:solidFill>
                  <a:srgbClr val="FFFFFF"/>
                </a:solidFill>
                <a:latin typeface="Canva Sans"/>
                <a:ea typeface="Canva Sans"/>
                <a:cs typeface="Canva Sans"/>
                <a:sym typeface="Canva Sans"/>
              </a:rPr>
              <a:t>A technique used to separates objects, boundaries, or structures within the image for more meaningful analysis.</a:t>
            </a:r>
          </a:p>
          <a:p>
            <a:pPr algn="just" marL="431801" indent="-215900" lvl="1">
              <a:lnSpc>
                <a:spcPts val="3400"/>
              </a:lnSpc>
              <a:buFont typeface="Arial"/>
              <a:buChar char="•"/>
            </a:pPr>
            <a:r>
              <a:rPr lang="en-US" sz="2000">
                <a:solidFill>
                  <a:srgbClr val="FFFFFF"/>
                </a:solidFill>
                <a:latin typeface="Canva Sans"/>
                <a:ea typeface="Canva Sans"/>
                <a:cs typeface="Canva Sans"/>
                <a:sym typeface="Canva Sans"/>
              </a:rPr>
              <a:t>It involves partitioning a digital image into multiple segments (regions or objects) to simplify and analyze an image by separating it into meaningful components.</a:t>
            </a:r>
          </a:p>
          <a:p>
            <a:pPr algn="just">
              <a:lnSpc>
                <a:spcPts val="3400"/>
              </a:lnSpc>
            </a:pPr>
            <a:r>
              <a:rPr lang="en-US" sz="2000" i="true" u="sng">
                <a:solidFill>
                  <a:srgbClr val="FFFFFF"/>
                </a:solidFill>
                <a:latin typeface="Canva Sans Italics"/>
                <a:ea typeface="Canva Sans Italics"/>
                <a:cs typeface="Canva Sans Italics"/>
                <a:sym typeface="Canva Sans Italics"/>
              </a:rPr>
              <a:t>Example</a:t>
            </a:r>
            <a:r>
              <a:rPr lang="en-US" sz="2000">
                <a:solidFill>
                  <a:srgbClr val="FFFFFF"/>
                </a:solidFill>
                <a:latin typeface="Canva Sans"/>
                <a:ea typeface="Canva Sans"/>
                <a:cs typeface="Canva Sans"/>
                <a:sym typeface="Canva Sans"/>
              </a:rPr>
              <a:t>: Object Detection, Medical Imaging and Image Recognition</a:t>
            </a:r>
          </a:p>
        </p:txBody>
      </p:sp>
      <p:sp>
        <p:nvSpPr>
          <p:cNvPr name="TextBox 15" id="15"/>
          <p:cNvSpPr txBox="true"/>
          <p:nvPr/>
        </p:nvSpPr>
        <p:spPr>
          <a:xfrm rot="0">
            <a:off x="2454615" y="1947070"/>
            <a:ext cx="13335176" cy="514989"/>
          </a:xfrm>
          <a:prstGeom prst="rect">
            <a:avLst/>
          </a:prstGeom>
        </p:spPr>
        <p:txBody>
          <a:bodyPr anchor="t" rtlCol="false" tIns="0" lIns="0" bIns="0" rIns="0">
            <a:spAutoFit/>
          </a:bodyPr>
          <a:lstStyle/>
          <a:p>
            <a:pPr algn="ctr">
              <a:lnSpc>
                <a:spcPts val="3745"/>
              </a:lnSpc>
            </a:pPr>
            <a:r>
              <a:rPr lang="en-US" sz="3500" b="true">
                <a:solidFill>
                  <a:srgbClr val="FFFFFF"/>
                </a:solidFill>
                <a:latin typeface="Poppins Bold"/>
                <a:ea typeface="Poppins Bold"/>
                <a:cs typeface="Poppins Bold"/>
                <a:sym typeface="Poppins Bold"/>
              </a:rPr>
              <a:t>Types of Image Processing Techniques</a:t>
            </a:r>
          </a:p>
        </p:txBody>
      </p:sp>
      <p:sp>
        <p:nvSpPr>
          <p:cNvPr name="Freeform 16" id="16"/>
          <p:cNvSpPr/>
          <p:nvPr/>
        </p:nvSpPr>
        <p:spPr>
          <a:xfrm flipH="false" flipV="false" rot="0">
            <a:off x="1371075" y="1951346"/>
            <a:ext cx="458611" cy="415251"/>
          </a:xfrm>
          <a:custGeom>
            <a:avLst/>
            <a:gdLst/>
            <a:ahLst/>
            <a:cxnLst/>
            <a:rect r="r" b="b" t="t" l="l"/>
            <a:pathLst>
              <a:path h="415251" w="458611">
                <a:moveTo>
                  <a:pt x="0" y="0"/>
                </a:moveTo>
                <a:lnTo>
                  <a:pt x="458610" y="0"/>
                </a:lnTo>
                <a:lnTo>
                  <a:pt x="458610" y="415251"/>
                </a:lnTo>
                <a:lnTo>
                  <a:pt x="0" y="4152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7" id="17"/>
          <p:cNvGrpSpPr/>
          <p:nvPr/>
        </p:nvGrpSpPr>
        <p:grpSpPr>
          <a:xfrm rot="0">
            <a:off x="-498476" y="5143500"/>
            <a:ext cx="954089" cy="1325190"/>
            <a:chOff x="0" y="0"/>
            <a:chExt cx="134484" cy="186793"/>
          </a:xfrm>
        </p:grpSpPr>
        <p:sp>
          <p:nvSpPr>
            <p:cNvPr name="Freeform 18" id="18"/>
            <p:cNvSpPr/>
            <p:nvPr/>
          </p:nvSpPr>
          <p:spPr>
            <a:xfrm flipH="false" flipV="false" rot="0">
              <a:off x="0" y="0"/>
              <a:ext cx="134484" cy="186793"/>
            </a:xfrm>
            <a:custGeom>
              <a:avLst/>
              <a:gdLst/>
              <a:ahLst/>
              <a:cxnLst/>
              <a:rect r="r" b="b" t="t" l="l"/>
              <a:pathLst>
                <a:path h="186793" w="134484">
                  <a:moveTo>
                    <a:pt x="67242" y="0"/>
                  </a:moveTo>
                  <a:lnTo>
                    <a:pt x="67242" y="0"/>
                  </a:lnTo>
                  <a:cubicBezTo>
                    <a:pt x="104379" y="0"/>
                    <a:pt x="134484" y="30105"/>
                    <a:pt x="134484" y="67242"/>
                  </a:cubicBezTo>
                  <a:lnTo>
                    <a:pt x="134484" y="119551"/>
                  </a:lnTo>
                  <a:cubicBezTo>
                    <a:pt x="134484" y="156688"/>
                    <a:pt x="104379" y="186793"/>
                    <a:pt x="67242" y="186793"/>
                  </a:cubicBezTo>
                  <a:lnTo>
                    <a:pt x="67242" y="186793"/>
                  </a:lnTo>
                  <a:cubicBezTo>
                    <a:pt x="30105" y="186793"/>
                    <a:pt x="0" y="156688"/>
                    <a:pt x="0" y="119551"/>
                  </a:cubicBezTo>
                  <a:lnTo>
                    <a:pt x="0" y="67242"/>
                  </a:lnTo>
                  <a:cubicBezTo>
                    <a:pt x="0" y="30105"/>
                    <a:pt x="30105" y="0"/>
                    <a:pt x="67242" y="0"/>
                  </a:cubicBezTo>
                  <a:close/>
                </a:path>
              </a:pathLst>
            </a:custGeom>
            <a:gradFill rotWithShape="true">
              <a:gsLst>
                <a:gs pos="0">
                  <a:srgbClr val="0C131D">
                    <a:alpha val="85000"/>
                  </a:srgbClr>
                </a:gs>
                <a:gs pos="100000">
                  <a:srgbClr val="0F2E4A">
                    <a:alpha val="85000"/>
                  </a:srgbClr>
                </a:gs>
              </a:gsLst>
              <a:lin ang="0"/>
            </a:gradFill>
            <a:ln w="38100" cap="sq">
              <a:solidFill>
                <a:srgbClr val="FFFFFF">
                  <a:alpha val="84706"/>
                </a:srgbClr>
              </a:solidFill>
              <a:prstDash val="solid"/>
              <a:miter/>
            </a:ln>
          </p:spPr>
        </p:sp>
        <p:sp>
          <p:nvSpPr>
            <p:cNvPr name="TextBox 19" id="19"/>
            <p:cNvSpPr txBox="true"/>
            <p:nvPr/>
          </p:nvSpPr>
          <p:spPr>
            <a:xfrm>
              <a:off x="0" y="-38100"/>
              <a:ext cx="134484" cy="224893"/>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17832708" y="5143500"/>
            <a:ext cx="954089" cy="1325190"/>
            <a:chOff x="0" y="0"/>
            <a:chExt cx="134484" cy="186793"/>
          </a:xfrm>
        </p:grpSpPr>
        <p:sp>
          <p:nvSpPr>
            <p:cNvPr name="Freeform 21" id="21"/>
            <p:cNvSpPr/>
            <p:nvPr/>
          </p:nvSpPr>
          <p:spPr>
            <a:xfrm flipH="false" flipV="false" rot="0">
              <a:off x="0" y="0"/>
              <a:ext cx="134484" cy="186793"/>
            </a:xfrm>
            <a:custGeom>
              <a:avLst/>
              <a:gdLst/>
              <a:ahLst/>
              <a:cxnLst/>
              <a:rect r="r" b="b" t="t" l="l"/>
              <a:pathLst>
                <a:path h="186793" w="134484">
                  <a:moveTo>
                    <a:pt x="67242" y="0"/>
                  </a:moveTo>
                  <a:lnTo>
                    <a:pt x="67242" y="0"/>
                  </a:lnTo>
                  <a:cubicBezTo>
                    <a:pt x="104379" y="0"/>
                    <a:pt x="134484" y="30105"/>
                    <a:pt x="134484" y="67242"/>
                  </a:cubicBezTo>
                  <a:lnTo>
                    <a:pt x="134484" y="119551"/>
                  </a:lnTo>
                  <a:cubicBezTo>
                    <a:pt x="134484" y="156688"/>
                    <a:pt x="104379" y="186793"/>
                    <a:pt x="67242" y="186793"/>
                  </a:cubicBezTo>
                  <a:lnTo>
                    <a:pt x="67242" y="186793"/>
                  </a:lnTo>
                  <a:cubicBezTo>
                    <a:pt x="30105" y="186793"/>
                    <a:pt x="0" y="156688"/>
                    <a:pt x="0" y="119551"/>
                  </a:cubicBezTo>
                  <a:lnTo>
                    <a:pt x="0" y="67242"/>
                  </a:lnTo>
                  <a:cubicBezTo>
                    <a:pt x="0" y="30105"/>
                    <a:pt x="30105" y="0"/>
                    <a:pt x="67242" y="0"/>
                  </a:cubicBezTo>
                  <a:close/>
                </a:path>
              </a:pathLst>
            </a:custGeom>
            <a:gradFill rotWithShape="true">
              <a:gsLst>
                <a:gs pos="0">
                  <a:srgbClr val="0C131D">
                    <a:alpha val="85000"/>
                  </a:srgbClr>
                </a:gs>
                <a:gs pos="100000">
                  <a:srgbClr val="0F2E4A">
                    <a:alpha val="85000"/>
                  </a:srgbClr>
                </a:gs>
              </a:gsLst>
              <a:lin ang="0"/>
            </a:gradFill>
            <a:ln w="38100" cap="sq">
              <a:solidFill>
                <a:srgbClr val="FFFFFF">
                  <a:alpha val="84706"/>
                </a:srgbClr>
              </a:solidFill>
              <a:prstDash val="solid"/>
              <a:miter/>
            </a:ln>
          </p:spPr>
        </p:sp>
        <p:sp>
          <p:nvSpPr>
            <p:cNvPr name="TextBox 22" id="22"/>
            <p:cNvSpPr txBox="true"/>
            <p:nvPr/>
          </p:nvSpPr>
          <p:spPr>
            <a:xfrm>
              <a:off x="0" y="-38100"/>
              <a:ext cx="134484" cy="224893"/>
            </a:xfrm>
            <a:prstGeom prst="rect">
              <a:avLst/>
            </a:prstGeom>
          </p:spPr>
          <p:txBody>
            <a:bodyPr anchor="ctr" rtlCol="false" tIns="50800" lIns="50800" bIns="50800" rIns="50800"/>
            <a:lstStyle/>
            <a:p>
              <a:pPr algn="ctr">
                <a:lnSpc>
                  <a:spcPts val="2659"/>
                </a:lnSpc>
                <a:spcBef>
                  <a:spcPct val="0"/>
                </a:spcBef>
              </a:pPr>
            </a:p>
          </p:txBody>
        </p:sp>
      </p:grpSp>
      <p:sp>
        <p:nvSpPr>
          <p:cNvPr name="Freeform 23" id="23"/>
          <p:cNvSpPr/>
          <p:nvPr/>
        </p:nvSpPr>
        <p:spPr>
          <a:xfrm flipH="false" flipV="false" rot="0">
            <a:off x="16486967" y="1951346"/>
            <a:ext cx="458611" cy="415251"/>
          </a:xfrm>
          <a:custGeom>
            <a:avLst/>
            <a:gdLst/>
            <a:ahLst/>
            <a:cxnLst/>
            <a:rect r="r" b="b" t="t" l="l"/>
            <a:pathLst>
              <a:path h="415251" w="458611">
                <a:moveTo>
                  <a:pt x="0" y="0"/>
                </a:moveTo>
                <a:lnTo>
                  <a:pt x="458611" y="0"/>
                </a:lnTo>
                <a:lnTo>
                  <a:pt x="458611" y="415251"/>
                </a:lnTo>
                <a:lnTo>
                  <a:pt x="0" y="4152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4" id="24"/>
          <p:cNvSpPr/>
          <p:nvPr/>
        </p:nvSpPr>
        <p:spPr>
          <a:xfrm flipH="false" flipV="false" rot="0">
            <a:off x="17483646" y="9140695"/>
            <a:ext cx="698123" cy="632119"/>
          </a:xfrm>
          <a:custGeom>
            <a:avLst/>
            <a:gdLst/>
            <a:ahLst/>
            <a:cxnLst/>
            <a:rect r="r" b="b" t="t" l="l"/>
            <a:pathLst>
              <a:path h="632119" w="698123">
                <a:moveTo>
                  <a:pt x="0" y="0"/>
                </a:moveTo>
                <a:lnTo>
                  <a:pt x="698123" y="0"/>
                </a:lnTo>
                <a:lnTo>
                  <a:pt x="698123" y="632118"/>
                </a:lnTo>
                <a:lnTo>
                  <a:pt x="0" y="6321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C131D">
                <a:alpha val="100000"/>
              </a:srgbClr>
            </a:gs>
            <a:gs pos="100000">
              <a:srgbClr val="0F2E4A">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514350"/>
            <a:ext cx="16230600" cy="1028700"/>
            <a:chOff x="0" y="0"/>
            <a:chExt cx="2287793" cy="145001"/>
          </a:xfrm>
        </p:grpSpPr>
        <p:sp>
          <p:nvSpPr>
            <p:cNvPr name="Freeform 3" id="3"/>
            <p:cNvSpPr/>
            <p:nvPr/>
          </p:nvSpPr>
          <p:spPr>
            <a:xfrm flipH="false" flipV="false" rot="0">
              <a:off x="0" y="0"/>
              <a:ext cx="2287793" cy="145001"/>
            </a:xfrm>
            <a:custGeom>
              <a:avLst/>
              <a:gdLst/>
              <a:ahLst/>
              <a:cxnLst/>
              <a:rect r="r" b="b" t="t" l="l"/>
              <a:pathLst>
                <a:path h="145001" w="2287793">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name="TextBox 4" id="4"/>
            <p:cNvSpPr txBox="true"/>
            <p:nvPr/>
          </p:nvSpPr>
          <p:spPr>
            <a:xfrm>
              <a:off x="0" y="-38100"/>
              <a:ext cx="2287793" cy="183101"/>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6318584" y="860317"/>
            <a:ext cx="336766" cy="336766"/>
          </a:xfrm>
          <a:custGeom>
            <a:avLst/>
            <a:gdLst/>
            <a:ahLst/>
            <a:cxnLst/>
            <a:rect r="r" b="b" t="t" l="l"/>
            <a:pathLst>
              <a:path h="336766" w="336766">
                <a:moveTo>
                  <a:pt x="0" y="0"/>
                </a:moveTo>
                <a:lnTo>
                  <a:pt x="336765" y="0"/>
                </a:lnTo>
                <a:lnTo>
                  <a:pt x="336765" y="336766"/>
                </a:lnTo>
                <a:lnTo>
                  <a:pt x="0" y="3367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88140" y="779906"/>
            <a:ext cx="490819" cy="444414"/>
          </a:xfrm>
          <a:custGeom>
            <a:avLst/>
            <a:gdLst/>
            <a:ahLst/>
            <a:cxnLst/>
            <a:rect r="r" b="b" t="t" l="l"/>
            <a:pathLst>
              <a:path h="444414" w="490819">
                <a:moveTo>
                  <a:pt x="0" y="0"/>
                </a:moveTo>
                <a:lnTo>
                  <a:pt x="490819" y="0"/>
                </a:lnTo>
                <a:lnTo>
                  <a:pt x="490819" y="444414"/>
                </a:lnTo>
                <a:lnTo>
                  <a:pt x="0" y="4444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2153772" y="880383"/>
            <a:ext cx="6968430" cy="333375"/>
          </a:xfrm>
          <a:prstGeom prst="rect">
            <a:avLst/>
          </a:prstGeom>
        </p:spPr>
        <p:txBody>
          <a:bodyPr anchor="t" rtlCol="false" tIns="0" lIns="0" bIns="0" rIns="0">
            <a:spAutoFit/>
          </a:bodyPr>
          <a:lstStyle/>
          <a:p>
            <a:pPr algn="l">
              <a:lnSpc>
                <a:spcPts val="2324"/>
              </a:lnSpc>
            </a:pPr>
            <a:r>
              <a:rPr lang="en-US" sz="2499" b="true">
                <a:solidFill>
                  <a:srgbClr val="FFFFFF"/>
                </a:solidFill>
                <a:latin typeface="Poppins Bold"/>
                <a:ea typeface="Poppins Bold"/>
                <a:cs typeface="Poppins Bold"/>
                <a:sym typeface="Poppins Bold"/>
              </a:rPr>
              <a:t>CSST106 - Perception and Computer Vision</a:t>
            </a:r>
          </a:p>
        </p:txBody>
      </p:sp>
      <p:sp>
        <p:nvSpPr>
          <p:cNvPr name="TextBox 8" id="8"/>
          <p:cNvSpPr txBox="true"/>
          <p:nvPr/>
        </p:nvSpPr>
        <p:spPr>
          <a:xfrm rot="0">
            <a:off x="12520431" y="793642"/>
            <a:ext cx="3526492" cy="441325"/>
          </a:xfrm>
          <a:prstGeom prst="rect">
            <a:avLst/>
          </a:prstGeom>
        </p:spPr>
        <p:txBody>
          <a:bodyPr anchor="t" rtlCol="false" tIns="0" lIns="0" bIns="0" rIns="0">
            <a:spAutoFit/>
          </a:bodyPr>
          <a:lstStyle/>
          <a:p>
            <a:pPr algn="r">
              <a:lnSpc>
                <a:spcPts val="3499"/>
              </a:lnSpc>
              <a:spcBef>
                <a:spcPct val="0"/>
              </a:spcBef>
            </a:pPr>
            <a:r>
              <a:rPr lang="en-US" sz="2499">
                <a:solidFill>
                  <a:srgbClr val="FFFFFF"/>
                </a:solidFill>
                <a:latin typeface="Poppins"/>
                <a:ea typeface="Poppins"/>
                <a:cs typeface="Poppins"/>
                <a:sym typeface="Poppins"/>
              </a:rPr>
              <a:t>Machine Problem 1</a:t>
            </a:r>
          </a:p>
        </p:txBody>
      </p:sp>
      <p:grpSp>
        <p:nvGrpSpPr>
          <p:cNvPr name="Group 9" id="9"/>
          <p:cNvGrpSpPr/>
          <p:nvPr/>
        </p:nvGrpSpPr>
        <p:grpSpPr>
          <a:xfrm rot="0">
            <a:off x="1410376" y="1825273"/>
            <a:ext cx="15467249" cy="7943501"/>
            <a:chOff x="0" y="0"/>
            <a:chExt cx="2180194" cy="1119680"/>
          </a:xfrm>
        </p:grpSpPr>
        <p:sp>
          <p:nvSpPr>
            <p:cNvPr name="Freeform 10" id="10"/>
            <p:cNvSpPr/>
            <p:nvPr/>
          </p:nvSpPr>
          <p:spPr>
            <a:xfrm flipH="false" flipV="false" rot="0">
              <a:off x="0" y="0"/>
              <a:ext cx="2180194" cy="1119680"/>
            </a:xfrm>
            <a:custGeom>
              <a:avLst/>
              <a:gdLst/>
              <a:ahLst/>
              <a:cxnLst/>
              <a:rect r="r" b="b" t="t" l="l"/>
              <a:pathLst>
                <a:path h="1119680" w="2180194">
                  <a:moveTo>
                    <a:pt x="10011" y="0"/>
                  </a:moveTo>
                  <a:lnTo>
                    <a:pt x="2170183" y="0"/>
                  </a:lnTo>
                  <a:cubicBezTo>
                    <a:pt x="2172838" y="0"/>
                    <a:pt x="2175385" y="1055"/>
                    <a:pt x="2177262" y="2932"/>
                  </a:cubicBezTo>
                  <a:cubicBezTo>
                    <a:pt x="2179139" y="4809"/>
                    <a:pt x="2180194" y="7356"/>
                    <a:pt x="2180194" y="10011"/>
                  </a:cubicBezTo>
                  <a:lnTo>
                    <a:pt x="2180194" y="1109669"/>
                  </a:lnTo>
                  <a:cubicBezTo>
                    <a:pt x="2180194" y="1112324"/>
                    <a:pt x="2179139" y="1114871"/>
                    <a:pt x="2177262" y="1116748"/>
                  </a:cubicBezTo>
                  <a:cubicBezTo>
                    <a:pt x="2175385" y="1118626"/>
                    <a:pt x="2172838" y="1119680"/>
                    <a:pt x="2170183" y="1119680"/>
                  </a:cubicBezTo>
                  <a:lnTo>
                    <a:pt x="10011" y="1119680"/>
                  </a:lnTo>
                  <a:cubicBezTo>
                    <a:pt x="7356" y="1119680"/>
                    <a:pt x="4809" y="1118626"/>
                    <a:pt x="2932" y="1116748"/>
                  </a:cubicBezTo>
                  <a:cubicBezTo>
                    <a:pt x="1055" y="1114871"/>
                    <a:pt x="0" y="1112324"/>
                    <a:pt x="0" y="1109669"/>
                  </a:cubicBezTo>
                  <a:lnTo>
                    <a:pt x="0" y="10011"/>
                  </a:lnTo>
                  <a:cubicBezTo>
                    <a:pt x="0" y="7356"/>
                    <a:pt x="1055" y="4809"/>
                    <a:pt x="2932" y="2932"/>
                  </a:cubicBezTo>
                  <a:cubicBezTo>
                    <a:pt x="4809" y="1055"/>
                    <a:pt x="7356" y="0"/>
                    <a:pt x="10011" y="0"/>
                  </a:cubicBezTo>
                  <a:close/>
                </a:path>
              </a:pathLst>
            </a:custGeom>
            <a:solidFill>
              <a:srgbClr val="244389">
                <a:alpha val="18824"/>
              </a:srgbClr>
            </a:solidFill>
            <a:ln w="38100" cap="sq">
              <a:solidFill>
                <a:srgbClr val="FFFFFF">
                  <a:alpha val="18824"/>
                </a:srgbClr>
              </a:solidFill>
              <a:prstDash val="solid"/>
              <a:miter/>
            </a:ln>
          </p:spPr>
        </p:sp>
        <p:sp>
          <p:nvSpPr>
            <p:cNvPr name="TextBox 11" id="11"/>
            <p:cNvSpPr txBox="true"/>
            <p:nvPr/>
          </p:nvSpPr>
          <p:spPr>
            <a:xfrm>
              <a:off x="0" y="-38100"/>
              <a:ext cx="2180194" cy="1157780"/>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14661095" y="2026610"/>
            <a:ext cx="3657600" cy="871174"/>
          </a:xfrm>
          <a:custGeom>
            <a:avLst/>
            <a:gdLst/>
            <a:ahLst/>
            <a:cxnLst/>
            <a:rect r="r" b="b" t="t" l="l"/>
            <a:pathLst>
              <a:path h="871174" w="3657600">
                <a:moveTo>
                  <a:pt x="0" y="0"/>
                </a:moveTo>
                <a:lnTo>
                  <a:pt x="3657600" y="0"/>
                </a:lnTo>
                <a:lnTo>
                  <a:pt x="3657600" y="871174"/>
                </a:lnTo>
                <a:lnTo>
                  <a:pt x="0" y="871174"/>
                </a:lnTo>
                <a:lnTo>
                  <a:pt x="0" y="0"/>
                </a:lnTo>
                <a:close/>
              </a:path>
            </a:pathLst>
          </a:custGeom>
          <a:blipFill>
            <a:blip r:embed="rId6">
              <a:alphaModFix amt="30000"/>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10800000">
            <a:off x="14813495" y="2179010"/>
            <a:ext cx="3657600" cy="871174"/>
          </a:xfrm>
          <a:custGeom>
            <a:avLst/>
            <a:gdLst/>
            <a:ahLst/>
            <a:cxnLst/>
            <a:rect r="r" b="b" t="t" l="l"/>
            <a:pathLst>
              <a:path h="871174" w="3657600">
                <a:moveTo>
                  <a:pt x="0" y="0"/>
                </a:moveTo>
                <a:lnTo>
                  <a:pt x="3657600" y="0"/>
                </a:lnTo>
                <a:lnTo>
                  <a:pt x="3657600" y="871174"/>
                </a:lnTo>
                <a:lnTo>
                  <a:pt x="0" y="871174"/>
                </a:lnTo>
                <a:lnTo>
                  <a:pt x="0" y="0"/>
                </a:lnTo>
                <a:close/>
              </a:path>
            </a:pathLst>
          </a:custGeom>
          <a:blipFill>
            <a:blip r:embed="rId6">
              <a:alphaModFix amt="30000"/>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71030" y="1972735"/>
            <a:ext cx="3657600" cy="871174"/>
          </a:xfrm>
          <a:custGeom>
            <a:avLst/>
            <a:gdLst/>
            <a:ahLst/>
            <a:cxnLst/>
            <a:rect r="r" b="b" t="t" l="l"/>
            <a:pathLst>
              <a:path h="871174" w="3657600">
                <a:moveTo>
                  <a:pt x="0" y="0"/>
                </a:moveTo>
                <a:lnTo>
                  <a:pt x="3657600" y="0"/>
                </a:lnTo>
                <a:lnTo>
                  <a:pt x="3657600" y="871174"/>
                </a:lnTo>
                <a:lnTo>
                  <a:pt x="0" y="871174"/>
                </a:lnTo>
                <a:lnTo>
                  <a:pt x="0" y="0"/>
                </a:lnTo>
                <a:close/>
              </a:path>
            </a:pathLst>
          </a:custGeom>
          <a:blipFill>
            <a:blip r:embed="rId6">
              <a:alphaModFix amt="30000"/>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10800000">
            <a:off x="223430" y="2125135"/>
            <a:ext cx="3657600" cy="871174"/>
          </a:xfrm>
          <a:custGeom>
            <a:avLst/>
            <a:gdLst/>
            <a:ahLst/>
            <a:cxnLst/>
            <a:rect r="r" b="b" t="t" l="l"/>
            <a:pathLst>
              <a:path h="871174" w="3657600">
                <a:moveTo>
                  <a:pt x="0" y="0"/>
                </a:moveTo>
                <a:lnTo>
                  <a:pt x="3657600" y="0"/>
                </a:lnTo>
                <a:lnTo>
                  <a:pt x="3657600" y="871174"/>
                </a:lnTo>
                <a:lnTo>
                  <a:pt x="0" y="871174"/>
                </a:lnTo>
                <a:lnTo>
                  <a:pt x="0" y="0"/>
                </a:lnTo>
                <a:close/>
              </a:path>
            </a:pathLst>
          </a:custGeom>
          <a:blipFill>
            <a:blip r:embed="rId6">
              <a:alphaModFix amt="30000"/>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1851483" y="2945409"/>
            <a:ext cx="14585034" cy="6584950"/>
          </a:xfrm>
          <a:prstGeom prst="rect">
            <a:avLst/>
          </a:prstGeom>
        </p:spPr>
        <p:txBody>
          <a:bodyPr anchor="t" rtlCol="false" tIns="0" lIns="0" bIns="0" rIns="0">
            <a:spAutoFit/>
          </a:bodyPr>
          <a:lstStyle/>
          <a:p>
            <a:pPr algn="just">
              <a:lnSpc>
                <a:spcPts val="3739"/>
              </a:lnSpc>
            </a:pPr>
            <a:r>
              <a:rPr lang="en-US" sz="2199" b="true">
                <a:solidFill>
                  <a:srgbClr val="FFFFFF"/>
                </a:solidFill>
                <a:latin typeface="Canva Sans Bold"/>
                <a:ea typeface="Canva Sans Bold"/>
                <a:cs typeface="Canva Sans Bold"/>
                <a:sym typeface="Canva Sans Bold"/>
              </a:rPr>
              <a:t>AUTONOMOUS VEHICLES</a:t>
            </a:r>
          </a:p>
          <a:p>
            <a:pPr algn="just" marL="474979" indent="-237490" lvl="1">
              <a:lnSpc>
                <a:spcPts val="3739"/>
              </a:lnSpc>
              <a:buFont typeface="Arial"/>
              <a:buChar char="•"/>
            </a:pPr>
            <a:r>
              <a:rPr lang="en-US" sz="2199">
                <a:solidFill>
                  <a:srgbClr val="FFFFFF"/>
                </a:solidFill>
                <a:latin typeface="Canva Sans"/>
                <a:ea typeface="Canva Sans"/>
                <a:cs typeface="Canva Sans"/>
                <a:sym typeface="Canva Sans"/>
              </a:rPr>
              <a:t>A driverless vehicle, is one that is able to operate itself and perform necessary functions without any human intervention, through ability to sense its surroundings.</a:t>
            </a:r>
          </a:p>
          <a:p>
            <a:pPr algn="just" marL="474979" indent="-237490" lvl="1">
              <a:lnSpc>
                <a:spcPts val="3739"/>
              </a:lnSpc>
              <a:buFont typeface="Arial"/>
              <a:buChar char="•"/>
            </a:pPr>
            <a:r>
              <a:rPr lang="en-US" sz="2199">
                <a:solidFill>
                  <a:srgbClr val="FFFFFF"/>
                </a:solidFill>
                <a:latin typeface="Canva Sans"/>
                <a:ea typeface="Canva Sans"/>
                <a:cs typeface="Canva Sans"/>
                <a:sym typeface="Canva Sans"/>
              </a:rPr>
              <a:t>Utilizes a fully automated driving system in order to allow the vehicle to respond to external conditions that a human driver would manage.</a:t>
            </a:r>
          </a:p>
          <a:p>
            <a:pPr algn="just">
              <a:lnSpc>
                <a:spcPts val="2199"/>
              </a:lnSpc>
            </a:pPr>
          </a:p>
          <a:p>
            <a:pPr algn="just">
              <a:lnSpc>
                <a:spcPts val="3739"/>
              </a:lnSpc>
            </a:pPr>
            <a:r>
              <a:rPr lang="en-US" sz="2199" b="true">
                <a:solidFill>
                  <a:srgbClr val="FFFFFF"/>
                </a:solidFill>
                <a:latin typeface="Canva Sans Bold"/>
                <a:ea typeface="Canva Sans Bold"/>
                <a:cs typeface="Canva Sans Bold"/>
                <a:sym typeface="Canva Sans Bold"/>
              </a:rPr>
              <a:t>How Image Processing used in AUTONOMOUS VEHICLES</a:t>
            </a:r>
          </a:p>
          <a:p>
            <a:pPr algn="just" marL="474979" indent="-237490" lvl="1">
              <a:lnSpc>
                <a:spcPts val="3739"/>
              </a:lnSpc>
              <a:buFont typeface="Arial"/>
              <a:buChar char="•"/>
            </a:pPr>
            <a:r>
              <a:rPr lang="en-US" sz="2199">
                <a:solidFill>
                  <a:srgbClr val="FFFFFF"/>
                </a:solidFill>
                <a:latin typeface="Canva Sans"/>
                <a:ea typeface="Canva Sans"/>
                <a:cs typeface="Canva Sans"/>
                <a:sym typeface="Canva Sans"/>
              </a:rPr>
              <a:t>Autonomous vehicles rely heavily on image processing to navigate and make real-time decisions.</a:t>
            </a:r>
          </a:p>
          <a:p>
            <a:pPr algn="just" marL="474979" indent="-237490" lvl="1">
              <a:lnSpc>
                <a:spcPts val="3739"/>
              </a:lnSpc>
              <a:buFont typeface="Arial"/>
              <a:buChar char="•"/>
            </a:pPr>
            <a:r>
              <a:rPr lang="en-US" sz="2199">
                <a:solidFill>
                  <a:srgbClr val="FFFFFF"/>
                </a:solidFill>
                <a:latin typeface="Canva Sans"/>
                <a:ea typeface="Canva Sans"/>
                <a:cs typeface="Canva Sans"/>
                <a:sym typeface="Canva Sans"/>
              </a:rPr>
              <a:t>The use of cameras and sensors to capture images of their surroundings, which are then processed using computer vision techniques. These techniques help the vehicle detect obstacles, recognize traffic signs, identify lanes, and interpret road conditions.</a:t>
            </a:r>
          </a:p>
          <a:p>
            <a:pPr algn="just" marL="474979" indent="-237490" lvl="1">
              <a:lnSpc>
                <a:spcPts val="3739"/>
              </a:lnSpc>
              <a:buFont typeface="Arial"/>
              <a:buChar char="•"/>
            </a:pPr>
            <a:r>
              <a:rPr lang="en-US" sz="2199">
                <a:solidFill>
                  <a:srgbClr val="FFFFFF"/>
                </a:solidFill>
                <a:latin typeface="Canva Sans"/>
                <a:ea typeface="Canva Sans"/>
                <a:cs typeface="Canva Sans"/>
                <a:sym typeface="Canva Sans"/>
              </a:rPr>
              <a:t>The images captured from the autonomous car are processed by the proposed system which is used to control the autonomous vehicle. </a:t>
            </a:r>
          </a:p>
          <a:p>
            <a:pPr algn="just">
              <a:lnSpc>
                <a:spcPts val="2199"/>
              </a:lnSpc>
            </a:pPr>
          </a:p>
          <a:p>
            <a:pPr algn="just">
              <a:lnSpc>
                <a:spcPts val="3739"/>
              </a:lnSpc>
            </a:pPr>
            <a:r>
              <a:rPr lang="en-US" b="true" sz="2199">
                <a:solidFill>
                  <a:srgbClr val="FFFFFF"/>
                </a:solidFill>
                <a:latin typeface="Canva Sans Bold"/>
                <a:ea typeface="Canva Sans Bold"/>
                <a:cs typeface="Canva Sans Bold"/>
                <a:sym typeface="Canva Sans Bold"/>
              </a:rPr>
              <a:t>PROBLEM</a:t>
            </a:r>
            <a:r>
              <a:rPr lang="en-US" sz="2199">
                <a:solidFill>
                  <a:srgbClr val="FFFFFF"/>
                </a:solidFill>
                <a:latin typeface="Canva Sans"/>
                <a:ea typeface="Canva Sans"/>
                <a:cs typeface="Canva Sans"/>
                <a:sym typeface="Canva Sans"/>
              </a:rPr>
              <a:t>: Lane Detection in Autonomous Vehicles</a:t>
            </a:r>
          </a:p>
        </p:txBody>
      </p:sp>
      <p:sp>
        <p:nvSpPr>
          <p:cNvPr name="TextBox 17" id="17"/>
          <p:cNvSpPr txBox="true"/>
          <p:nvPr/>
        </p:nvSpPr>
        <p:spPr>
          <a:xfrm rot="0">
            <a:off x="4887442" y="2134660"/>
            <a:ext cx="8513115" cy="674374"/>
          </a:xfrm>
          <a:prstGeom prst="rect">
            <a:avLst/>
          </a:prstGeom>
        </p:spPr>
        <p:txBody>
          <a:bodyPr anchor="t" rtlCol="false" tIns="0" lIns="0" bIns="0" rIns="0">
            <a:spAutoFit/>
          </a:bodyPr>
          <a:lstStyle/>
          <a:p>
            <a:pPr algn="ctr">
              <a:lnSpc>
                <a:spcPts val="4815"/>
              </a:lnSpc>
            </a:pPr>
            <a:r>
              <a:rPr lang="en-US" sz="4500" b="true">
                <a:solidFill>
                  <a:srgbClr val="FFFFFF"/>
                </a:solidFill>
                <a:latin typeface="Poppins Bold"/>
                <a:ea typeface="Poppins Bold"/>
                <a:cs typeface="Poppins Bold"/>
                <a:sym typeface="Poppins Bold"/>
              </a:rPr>
              <a:t>Case Study Overview</a:t>
            </a:r>
          </a:p>
        </p:txBody>
      </p:sp>
      <p:sp>
        <p:nvSpPr>
          <p:cNvPr name="Freeform 18" id="18"/>
          <p:cNvSpPr/>
          <p:nvPr/>
        </p:nvSpPr>
        <p:spPr>
          <a:xfrm flipH="false" flipV="false" rot="0">
            <a:off x="226359" y="9297904"/>
            <a:ext cx="750078" cy="724166"/>
          </a:xfrm>
          <a:custGeom>
            <a:avLst/>
            <a:gdLst/>
            <a:ahLst/>
            <a:cxnLst/>
            <a:rect r="r" b="b" t="t" l="l"/>
            <a:pathLst>
              <a:path h="724166" w="750078">
                <a:moveTo>
                  <a:pt x="0" y="0"/>
                </a:moveTo>
                <a:lnTo>
                  <a:pt x="750078" y="0"/>
                </a:lnTo>
                <a:lnTo>
                  <a:pt x="750078" y="724166"/>
                </a:lnTo>
                <a:lnTo>
                  <a:pt x="0" y="7241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0">
            <a:off x="17259300" y="9297904"/>
            <a:ext cx="750078" cy="724166"/>
          </a:xfrm>
          <a:custGeom>
            <a:avLst/>
            <a:gdLst/>
            <a:ahLst/>
            <a:cxnLst/>
            <a:rect r="r" b="b" t="t" l="l"/>
            <a:pathLst>
              <a:path h="724166" w="750078">
                <a:moveTo>
                  <a:pt x="0" y="0"/>
                </a:moveTo>
                <a:lnTo>
                  <a:pt x="750078" y="0"/>
                </a:lnTo>
                <a:lnTo>
                  <a:pt x="750078" y="724166"/>
                </a:lnTo>
                <a:lnTo>
                  <a:pt x="0" y="7241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464942" y="1895182"/>
            <a:ext cx="15358116" cy="7778687"/>
            <a:chOff x="0" y="0"/>
            <a:chExt cx="2164811" cy="1096449"/>
          </a:xfrm>
        </p:grpSpPr>
        <p:sp>
          <p:nvSpPr>
            <p:cNvPr name="Freeform 4" id="4"/>
            <p:cNvSpPr/>
            <p:nvPr/>
          </p:nvSpPr>
          <p:spPr>
            <a:xfrm flipH="false" flipV="false" rot="0">
              <a:off x="0" y="0"/>
              <a:ext cx="2164811" cy="1096449"/>
            </a:xfrm>
            <a:custGeom>
              <a:avLst/>
              <a:gdLst/>
              <a:ahLst/>
              <a:cxnLst/>
              <a:rect r="r" b="b" t="t" l="l"/>
              <a:pathLst>
                <a:path h="1096449" w="2164811">
                  <a:moveTo>
                    <a:pt x="10082" y="0"/>
                  </a:moveTo>
                  <a:lnTo>
                    <a:pt x="2154729" y="0"/>
                  </a:lnTo>
                  <a:cubicBezTo>
                    <a:pt x="2157403" y="0"/>
                    <a:pt x="2159967" y="1062"/>
                    <a:pt x="2161858" y="2953"/>
                  </a:cubicBezTo>
                  <a:cubicBezTo>
                    <a:pt x="2163749" y="4844"/>
                    <a:pt x="2164811" y="7408"/>
                    <a:pt x="2164811" y="10082"/>
                  </a:cubicBezTo>
                  <a:lnTo>
                    <a:pt x="2164811" y="1086367"/>
                  </a:lnTo>
                  <a:cubicBezTo>
                    <a:pt x="2164811" y="1089041"/>
                    <a:pt x="2163749" y="1091605"/>
                    <a:pt x="2161858" y="1093496"/>
                  </a:cubicBezTo>
                  <a:cubicBezTo>
                    <a:pt x="2159967" y="1095387"/>
                    <a:pt x="2157403" y="1096449"/>
                    <a:pt x="2154729" y="1096449"/>
                  </a:cubicBezTo>
                  <a:lnTo>
                    <a:pt x="10082" y="1096449"/>
                  </a:lnTo>
                  <a:cubicBezTo>
                    <a:pt x="7408" y="1096449"/>
                    <a:pt x="4844" y="1095387"/>
                    <a:pt x="2953" y="1093496"/>
                  </a:cubicBezTo>
                  <a:cubicBezTo>
                    <a:pt x="1062" y="1091605"/>
                    <a:pt x="0" y="1089041"/>
                    <a:pt x="0" y="1086367"/>
                  </a:cubicBezTo>
                  <a:lnTo>
                    <a:pt x="0" y="10082"/>
                  </a:lnTo>
                  <a:cubicBezTo>
                    <a:pt x="0" y="7408"/>
                    <a:pt x="1062" y="4844"/>
                    <a:pt x="2953" y="2953"/>
                  </a:cubicBezTo>
                  <a:cubicBezTo>
                    <a:pt x="4844" y="1062"/>
                    <a:pt x="7408" y="0"/>
                    <a:pt x="10082" y="0"/>
                  </a:cubicBezTo>
                  <a:close/>
                </a:path>
              </a:pathLst>
            </a:custGeom>
            <a:gradFill rotWithShape="true">
              <a:gsLst>
                <a:gs pos="0">
                  <a:srgbClr val="0C131D">
                    <a:alpha val="85000"/>
                  </a:srgbClr>
                </a:gs>
                <a:gs pos="100000">
                  <a:srgbClr val="0F2E4A">
                    <a:alpha val="85000"/>
                  </a:srgbClr>
                </a:gs>
              </a:gsLst>
              <a:lin ang="0"/>
            </a:gradFill>
            <a:ln w="38100" cap="sq">
              <a:solidFill>
                <a:srgbClr val="FFFFFF">
                  <a:alpha val="84706"/>
                </a:srgbClr>
              </a:solidFill>
              <a:prstDash val="solid"/>
              <a:miter/>
            </a:ln>
          </p:spPr>
        </p:sp>
        <p:sp>
          <p:nvSpPr>
            <p:cNvPr name="TextBox 5" id="5"/>
            <p:cNvSpPr txBox="true"/>
            <p:nvPr/>
          </p:nvSpPr>
          <p:spPr>
            <a:xfrm>
              <a:off x="0" y="-38100"/>
              <a:ext cx="2164811" cy="1134549"/>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028700" y="514350"/>
            <a:ext cx="16230600" cy="1028700"/>
            <a:chOff x="0" y="0"/>
            <a:chExt cx="2287793" cy="145001"/>
          </a:xfrm>
        </p:grpSpPr>
        <p:sp>
          <p:nvSpPr>
            <p:cNvPr name="Freeform 7" id="7"/>
            <p:cNvSpPr/>
            <p:nvPr/>
          </p:nvSpPr>
          <p:spPr>
            <a:xfrm flipH="false" flipV="false" rot="0">
              <a:off x="0" y="0"/>
              <a:ext cx="2287793" cy="145001"/>
            </a:xfrm>
            <a:custGeom>
              <a:avLst/>
              <a:gdLst/>
              <a:ahLst/>
              <a:cxnLst/>
              <a:rect r="r" b="b" t="t" l="l"/>
              <a:pathLst>
                <a:path h="145001" w="2287793">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name="TextBox 8" id="8"/>
            <p:cNvSpPr txBox="true"/>
            <p:nvPr/>
          </p:nvSpPr>
          <p:spPr>
            <a:xfrm>
              <a:off x="0" y="-38100"/>
              <a:ext cx="2287793" cy="183101"/>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6318584" y="860317"/>
            <a:ext cx="336766" cy="336766"/>
          </a:xfrm>
          <a:custGeom>
            <a:avLst/>
            <a:gdLst/>
            <a:ahLst/>
            <a:cxnLst/>
            <a:rect r="r" b="b" t="t" l="l"/>
            <a:pathLst>
              <a:path h="336766" w="336766">
                <a:moveTo>
                  <a:pt x="0" y="0"/>
                </a:moveTo>
                <a:lnTo>
                  <a:pt x="336765" y="0"/>
                </a:lnTo>
                <a:lnTo>
                  <a:pt x="336765" y="336766"/>
                </a:lnTo>
                <a:lnTo>
                  <a:pt x="0" y="3367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488140" y="779906"/>
            <a:ext cx="490819" cy="444414"/>
          </a:xfrm>
          <a:custGeom>
            <a:avLst/>
            <a:gdLst/>
            <a:ahLst/>
            <a:cxnLst/>
            <a:rect r="r" b="b" t="t" l="l"/>
            <a:pathLst>
              <a:path h="444414" w="490819">
                <a:moveTo>
                  <a:pt x="0" y="0"/>
                </a:moveTo>
                <a:lnTo>
                  <a:pt x="490819" y="0"/>
                </a:lnTo>
                <a:lnTo>
                  <a:pt x="490819" y="444414"/>
                </a:lnTo>
                <a:lnTo>
                  <a:pt x="0" y="4444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17556271" y="8276012"/>
            <a:ext cx="954089" cy="1325190"/>
            <a:chOff x="0" y="0"/>
            <a:chExt cx="134484" cy="186793"/>
          </a:xfrm>
        </p:grpSpPr>
        <p:sp>
          <p:nvSpPr>
            <p:cNvPr name="Freeform 12" id="12"/>
            <p:cNvSpPr/>
            <p:nvPr/>
          </p:nvSpPr>
          <p:spPr>
            <a:xfrm flipH="false" flipV="false" rot="0">
              <a:off x="0" y="0"/>
              <a:ext cx="134484" cy="186793"/>
            </a:xfrm>
            <a:custGeom>
              <a:avLst/>
              <a:gdLst/>
              <a:ahLst/>
              <a:cxnLst/>
              <a:rect r="r" b="b" t="t" l="l"/>
              <a:pathLst>
                <a:path h="186793" w="134484">
                  <a:moveTo>
                    <a:pt x="67242" y="0"/>
                  </a:moveTo>
                  <a:lnTo>
                    <a:pt x="67242" y="0"/>
                  </a:lnTo>
                  <a:cubicBezTo>
                    <a:pt x="104379" y="0"/>
                    <a:pt x="134484" y="30105"/>
                    <a:pt x="134484" y="67242"/>
                  </a:cubicBezTo>
                  <a:lnTo>
                    <a:pt x="134484" y="119551"/>
                  </a:lnTo>
                  <a:cubicBezTo>
                    <a:pt x="134484" y="156688"/>
                    <a:pt x="104379" y="186793"/>
                    <a:pt x="67242" y="186793"/>
                  </a:cubicBezTo>
                  <a:lnTo>
                    <a:pt x="67242" y="186793"/>
                  </a:lnTo>
                  <a:cubicBezTo>
                    <a:pt x="30105" y="186793"/>
                    <a:pt x="0" y="156688"/>
                    <a:pt x="0" y="119551"/>
                  </a:cubicBezTo>
                  <a:lnTo>
                    <a:pt x="0" y="67242"/>
                  </a:lnTo>
                  <a:cubicBezTo>
                    <a:pt x="0" y="30105"/>
                    <a:pt x="30105" y="0"/>
                    <a:pt x="67242" y="0"/>
                  </a:cubicBezTo>
                  <a:close/>
                </a:path>
              </a:pathLst>
            </a:custGeom>
            <a:gradFill rotWithShape="true">
              <a:gsLst>
                <a:gs pos="0">
                  <a:srgbClr val="0C131D">
                    <a:alpha val="85000"/>
                  </a:srgbClr>
                </a:gs>
                <a:gs pos="100000">
                  <a:srgbClr val="0F2E4A">
                    <a:alpha val="85000"/>
                  </a:srgbClr>
                </a:gs>
              </a:gsLst>
              <a:lin ang="0"/>
            </a:gradFill>
            <a:ln w="38100" cap="sq">
              <a:solidFill>
                <a:srgbClr val="FFFFFF">
                  <a:alpha val="84706"/>
                </a:srgbClr>
              </a:solidFill>
              <a:prstDash val="solid"/>
              <a:miter/>
            </a:ln>
          </p:spPr>
        </p:sp>
        <p:sp>
          <p:nvSpPr>
            <p:cNvPr name="TextBox 13" id="13"/>
            <p:cNvSpPr txBox="true"/>
            <p:nvPr/>
          </p:nvSpPr>
          <p:spPr>
            <a:xfrm>
              <a:off x="0" y="-38100"/>
              <a:ext cx="134484" cy="224893"/>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17773849" y="8679141"/>
            <a:ext cx="518932" cy="518932"/>
          </a:xfrm>
          <a:custGeom>
            <a:avLst/>
            <a:gdLst/>
            <a:ahLst/>
            <a:cxnLst/>
            <a:rect r="r" b="b" t="t" l="l"/>
            <a:pathLst>
              <a:path h="518932" w="518932">
                <a:moveTo>
                  <a:pt x="0" y="0"/>
                </a:moveTo>
                <a:lnTo>
                  <a:pt x="518933" y="0"/>
                </a:lnTo>
                <a:lnTo>
                  <a:pt x="518933" y="518932"/>
                </a:lnTo>
                <a:lnTo>
                  <a:pt x="0" y="5189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5" id="15"/>
          <p:cNvGrpSpPr/>
          <p:nvPr/>
        </p:nvGrpSpPr>
        <p:grpSpPr>
          <a:xfrm rot="0">
            <a:off x="-222572" y="8276012"/>
            <a:ext cx="954089" cy="1325190"/>
            <a:chOff x="0" y="0"/>
            <a:chExt cx="134484" cy="186793"/>
          </a:xfrm>
        </p:grpSpPr>
        <p:sp>
          <p:nvSpPr>
            <p:cNvPr name="Freeform 16" id="16"/>
            <p:cNvSpPr/>
            <p:nvPr/>
          </p:nvSpPr>
          <p:spPr>
            <a:xfrm flipH="false" flipV="false" rot="0">
              <a:off x="0" y="0"/>
              <a:ext cx="134484" cy="186793"/>
            </a:xfrm>
            <a:custGeom>
              <a:avLst/>
              <a:gdLst/>
              <a:ahLst/>
              <a:cxnLst/>
              <a:rect r="r" b="b" t="t" l="l"/>
              <a:pathLst>
                <a:path h="186793" w="134484">
                  <a:moveTo>
                    <a:pt x="67242" y="0"/>
                  </a:moveTo>
                  <a:lnTo>
                    <a:pt x="67242" y="0"/>
                  </a:lnTo>
                  <a:cubicBezTo>
                    <a:pt x="104379" y="0"/>
                    <a:pt x="134484" y="30105"/>
                    <a:pt x="134484" y="67242"/>
                  </a:cubicBezTo>
                  <a:lnTo>
                    <a:pt x="134484" y="119551"/>
                  </a:lnTo>
                  <a:cubicBezTo>
                    <a:pt x="134484" y="156688"/>
                    <a:pt x="104379" y="186793"/>
                    <a:pt x="67242" y="186793"/>
                  </a:cubicBezTo>
                  <a:lnTo>
                    <a:pt x="67242" y="186793"/>
                  </a:lnTo>
                  <a:cubicBezTo>
                    <a:pt x="30105" y="186793"/>
                    <a:pt x="0" y="156688"/>
                    <a:pt x="0" y="119551"/>
                  </a:cubicBezTo>
                  <a:lnTo>
                    <a:pt x="0" y="67242"/>
                  </a:lnTo>
                  <a:cubicBezTo>
                    <a:pt x="0" y="30105"/>
                    <a:pt x="30105" y="0"/>
                    <a:pt x="67242" y="0"/>
                  </a:cubicBezTo>
                  <a:close/>
                </a:path>
              </a:pathLst>
            </a:custGeom>
            <a:gradFill rotWithShape="true">
              <a:gsLst>
                <a:gs pos="0">
                  <a:srgbClr val="0C131D">
                    <a:alpha val="85000"/>
                  </a:srgbClr>
                </a:gs>
                <a:gs pos="100000">
                  <a:srgbClr val="0F2E4A">
                    <a:alpha val="85000"/>
                  </a:srgbClr>
                </a:gs>
              </a:gsLst>
              <a:lin ang="0"/>
            </a:gradFill>
            <a:ln w="38100" cap="sq">
              <a:solidFill>
                <a:srgbClr val="FFFFFF">
                  <a:alpha val="84706"/>
                </a:srgbClr>
              </a:solidFill>
              <a:prstDash val="solid"/>
              <a:miter/>
            </a:ln>
          </p:spPr>
        </p:sp>
        <p:sp>
          <p:nvSpPr>
            <p:cNvPr name="TextBox 17" id="17"/>
            <p:cNvSpPr txBox="true"/>
            <p:nvPr/>
          </p:nvSpPr>
          <p:spPr>
            <a:xfrm>
              <a:off x="0" y="-38100"/>
              <a:ext cx="134484" cy="224893"/>
            </a:xfrm>
            <a:prstGeom prst="rect">
              <a:avLst/>
            </a:prstGeom>
          </p:spPr>
          <p:txBody>
            <a:bodyPr anchor="ctr" rtlCol="false" tIns="50800" lIns="50800" bIns="50800" rIns="50800"/>
            <a:lstStyle/>
            <a:p>
              <a:pPr algn="ctr">
                <a:lnSpc>
                  <a:spcPts val="2659"/>
                </a:lnSpc>
                <a:spcBef>
                  <a:spcPct val="0"/>
                </a:spcBef>
              </a:pPr>
            </a:p>
          </p:txBody>
        </p:sp>
      </p:grpSp>
      <p:sp>
        <p:nvSpPr>
          <p:cNvPr name="Freeform 18" id="18"/>
          <p:cNvSpPr/>
          <p:nvPr/>
        </p:nvSpPr>
        <p:spPr>
          <a:xfrm flipH="false" flipV="false" rot="0">
            <a:off x="-4993" y="8679141"/>
            <a:ext cx="518932" cy="518932"/>
          </a:xfrm>
          <a:custGeom>
            <a:avLst/>
            <a:gdLst/>
            <a:ahLst/>
            <a:cxnLst/>
            <a:rect r="r" b="b" t="t" l="l"/>
            <a:pathLst>
              <a:path h="518932" w="518932">
                <a:moveTo>
                  <a:pt x="0" y="0"/>
                </a:moveTo>
                <a:lnTo>
                  <a:pt x="518932" y="0"/>
                </a:lnTo>
                <a:lnTo>
                  <a:pt x="518932" y="518932"/>
                </a:lnTo>
                <a:lnTo>
                  <a:pt x="0" y="5189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0">
            <a:off x="3722851" y="5535776"/>
            <a:ext cx="5019125" cy="3984159"/>
          </a:xfrm>
          <a:custGeom>
            <a:avLst/>
            <a:gdLst/>
            <a:ahLst/>
            <a:cxnLst/>
            <a:rect r="r" b="b" t="t" l="l"/>
            <a:pathLst>
              <a:path h="3984159" w="5019125">
                <a:moveTo>
                  <a:pt x="0" y="0"/>
                </a:moveTo>
                <a:lnTo>
                  <a:pt x="5019125" y="0"/>
                </a:lnTo>
                <a:lnTo>
                  <a:pt x="5019125" y="3984159"/>
                </a:lnTo>
                <a:lnTo>
                  <a:pt x="0" y="3984159"/>
                </a:lnTo>
                <a:lnTo>
                  <a:pt x="0" y="0"/>
                </a:lnTo>
                <a:close/>
              </a:path>
            </a:pathLst>
          </a:custGeom>
          <a:blipFill>
            <a:blip r:embed="rId7"/>
            <a:stretch>
              <a:fillRect l="0" t="0" r="0" b="0"/>
            </a:stretch>
          </a:blipFill>
        </p:spPr>
      </p:sp>
      <p:sp>
        <p:nvSpPr>
          <p:cNvPr name="Freeform 20" id="20"/>
          <p:cNvSpPr/>
          <p:nvPr/>
        </p:nvSpPr>
        <p:spPr>
          <a:xfrm flipH="false" flipV="false" rot="0">
            <a:off x="9645872" y="5535776"/>
            <a:ext cx="5019125" cy="3984159"/>
          </a:xfrm>
          <a:custGeom>
            <a:avLst/>
            <a:gdLst/>
            <a:ahLst/>
            <a:cxnLst/>
            <a:rect r="r" b="b" t="t" l="l"/>
            <a:pathLst>
              <a:path h="3984159" w="5019125">
                <a:moveTo>
                  <a:pt x="0" y="0"/>
                </a:moveTo>
                <a:lnTo>
                  <a:pt x="5019125" y="0"/>
                </a:lnTo>
                <a:lnTo>
                  <a:pt x="5019125" y="3984159"/>
                </a:lnTo>
                <a:lnTo>
                  <a:pt x="0" y="3984159"/>
                </a:lnTo>
                <a:lnTo>
                  <a:pt x="0" y="0"/>
                </a:lnTo>
                <a:close/>
              </a:path>
            </a:pathLst>
          </a:custGeom>
          <a:blipFill>
            <a:blip r:embed="rId8"/>
            <a:stretch>
              <a:fillRect l="0" t="0" r="0" b="0"/>
            </a:stretch>
          </a:blipFill>
        </p:spPr>
      </p:sp>
      <p:sp>
        <p:nvSpPr>
          <p:cNvPr name="TextBox 21" id="21"/>
          <p:cNvSpPr txBox="true"/>
          <p:nvPr/>
        </p:nvSpPr>
        <p:spPr>
          <a:xfrm rot="0">
            <a:off x="2153772" y="880383"/>
            <a:ext cx="6968430" cy="333375"/>
          </a:xfrm>
          <a:prstGeom prst="rect">
            <a:avLst/>
          </a:prstGeom>
        </p:spPr>
        <p:txBody>
          <a:bodyPr anchor="t" rtlCol="false" tIns="0" lIns="0" bIns="0" rIns="0">
            <a:spAutoFit/>
          </a:bodyPr>
          <a:lstStyle/>
          <a:p>
            <a:pPr algn="l">
              <a:lnSpc>
                <a:spcPts val="2324"/>
              </a:lnSpc>
            </a:pPr>
            <a:r>
              <a:rPr lang="en-US" sz="2499" b="true">
                <a:solidFill>
                  <a:srgbClr val="FFFFFF"/>
                </a:solidFill>
                <a:latin typeface="Poppins Bold"/>
                <a:ea typeface="Poppins Bold"/>
                <a:cs typeface="Poppins Bold"/>
                <a:sym typeface="Poppins Bold"/>
              </a:rPr>
              <a:t>CSST106 - Perception and Computer Vision</a:t>
            </a:r>
          </a:p>
        </p:txBody>
      </p:sp>
      <p:sp>
        <p:nvSpPr>
          <p:cNvPr name="TextBox 22" id="22"/>
          <p:cNvSpPr txBox="true"/>
          <p:nvPr/>
        </p:nvSpPr>
        <p:spPr>
          <a:xfrm rot="0">
            <a:off x="12520431" y="793642"/>
            <a:ext cx="3526492" cy="441325"/>
          </a:xfrm>
          <a:prstGeom prst="rect">
            <a:avLst/>
          </a:prstGeom>
        </p:spPr>
        <p:txBody>
          <a:bodyPr anchor="t" rtlCol="false" tIns="0" lIns="0" bIns="0" rIns="0">
            <a:spAutoFit/>
          </a:bodyPr>
          <a:lstStyle/>
          <a:p>
            <a:pPr algn="r">
              <a:lnSpc>
                <a:spcPts val="3499"/>
              </a:lnSpc>
              <a:spcBef>
                <a:spcPct val="0"/>
              </a:spcBef>
            </a:pPr>
            <a:r>
              <a:rPr lang="en-US" sz="2499">
                <a:solidFill>
                  <a:srgbClr val="FFFFFF"/>
                </a:solidFill>
                <a:latin typeface="Poppins"/>
                <a:ea typeface="Poppins"/>
                <a:cs typeface="Poppins"/>
                <a:sym typeface="Poppins"/>
              </a:rPr>
              <a:t>Machine Problem 1</a:t>
            </a:r>
          </a:p>
        </p:txBody>
      </p:sp>
      <p:sp>
        <p:nvSpPr>
          <p:cNvPr name="TextBox 23" id="23"/>
          <p:cNvSpPr txBox="true"/>
          <p:nvPr/>
        </p:nvSpPr>
        <p:spPr>
          <a:xfrm rot="0">
            <a:off x="1897176" y="2998951"/>
            <a:ext cx="14493649" cy="2317750"/>
          </a:xfrm>
          <a:prstGeom prst="rect">
            <a:avLst/>
          </a:prstGeom>
        </p:spPr>
        <p:txBody>
          <a:bodyPr anchor="t" rtlCol="false" tIns="0" lIns="0" bIns="0" rIns="0">
            <a:spAutoFit/>
          </a:bodyPr>
          <a:lstStyle/>
          <a:p>
            <a:pPr algn="just" marL="474979" indent="-237490" lvl="1">
              <a:lnSpc>
                <a:spcPts val="3739"/>
              </a:lnSpc>
              <a:buFont typeface="Arial"/>
              <a:buChar char="•"/>
            </a:pPr>
            <a:r>
              <a:rPr lang="en-US" sz="2199">
                <a:solidFill>
                  <a:srgbClr val="FFFFFF"/>
                </a:solidFill>
                <a:latin typeface="Poppins"/>
                <a:ea typeface="Poppins"/>
                <a:cs typeface="Poppins"/>
                <a:sym typeface="Poppins"/>
              </a:rPr>
              <a:t>P</a:t>
            </a:r>
            <a:r>
              <a:rPr lang="en-US" sz="2199">
                <a:solidFill>
                  <a:srgbClr val="FFFFFF"/>
                </a:solidFill>
                <a:latin typeface="Poppins"/>
                <a:ea typeface="Poppins"/>
                <a:cs typeface="Poppins"/>
                <a:sym typeface="Poppins"/>
              </a:rPr>
              <a:t>roblem in autonomous vehicles is detecting the lane boundaries to ensure the vehicle stays within its lane. Edge detection is a key technique used to solve this problem.</a:t>
            </a:r>
          </a:p>
          <a:p>
            <a:pPr algn="just" marL="474979" indent="-237490" lvl="1">
              <a:lnSpc>
                <a:spcPts val="3739"/>
              </a:lnSpc>
              <a:buFont typeface="Arial"/>
              <a:buChar char="•"/>
            </a:pPr>
            <a:r>
              <a:rPr lang="en-US" sz="2199">
                <a:solidFill>
                  <a:srgbClr val="FFFFFF"/>
                </a:solidFill>
                <a:latin typeface="Poppins"/>
                <a:ea typeface="Poppins"/>
                <a:cs typeface="Poppins"/>
                <a:sym typeface="Poppins"/>
              </a:rPr>
              <a:t>I use Canny Edge Detection technique to detect lane boundaries in captured image from the car.</a:t>
            </a:r>
          </a:p>
          <a:p>
            <a:pPr algn="just" marL="474979" indent="-237490" lvl="1">
              <a:lnSpc>
                <a:spcPts val="3739"/>
              </a:lnSpc>
              <a:buFont typeface="Arial"/>
              <a:buChar char="•"/>
            </a:pPr>
            <a:r>
              <a:rPr lang="en-US" sz="2199">
                <a:solidFill>
                  <a:srgbClr val="FFFFFF"/>
                </a:solidFill>
                <a:latin typeface="Poppins"/>
                <a:ea typeface="Poppins"/>
                <a:cs typeface="Poppins"/>
                <a:sym typeface="Poppins"/>
              </a:rPr>
              <a:t>The lane detection model helps the AI system keep the vehicle within its lane, plan safe paths, and navigate efficiently, enhancing overall driving safety.</a:t>
            </a:r>
          </a:p>
        </p:txBody>
      </p:sp>
      <p:sp>
        <p:nvSpPr>
          <p:cNvPr name="TextBox 24" id="24"/>
          <p:cNvSpPr txBox="true"/>
          <p:nvPr/>
        </p:nvSpPr>
        <p:spPr>
          <a:xfrm rot="0">
            <a:off x="2454615" y="2225518"/>
            <a:ext cx="13335176" cy="674374"/>
          </a:xfrm>
          <a:prstGeom prst="rect">
            <a:avLst/>
          </a:prstGeom>
        </p:spPr>
        <p:txBody>
          <a:bodyPr anchor="t" rtlCol="false" tIns="0" lIns="0" bIns="0" rIns="0">
            <a:spAutoFit/>
          </a:bodyPr>
          <a:lstStyle/>
          <a:p>
            <a:pPr algn="ctr">
              <a:lnSpc>
                <a:spcPts val="4815"/>
              </a:lnSpc>
            </a:pPr>
            <a:r>
              <a:rPr lang="en-US" sz="4500" b="true">
                <a:solidFill>
                  <a:srgbClr val="FFFFFF"/>
                </a:solidFill>
                <a:latin typeface="Poppins Bold"/>
                <a:ea typeface="Poppins Bold"/>
                <a:cs typeface="Poppins Bold"/>
                <a:sym typeface="Poppins Bold"/>
              </a:rPr>
              <a:t>My Image Processing Implementation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C131D">
                <a:alpha val="100000"/>
              </a:srgbClr>
            </a:gs>
            <a:gs pos="100000">
              <a:srgbClr val="0F2E4A">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514350"/>
            <a:ext cx="16230600" cy="1028700"/>
            <a:chOff x="0" y="0"/>
            <a:chExt cx="2287793" cy="145001"/>
          </a:xfrm>
        </p:grpSpPr>
        <p:sp>
          <p:nvSpPr>
            <p:cNvPr name="Freeform 3" id="3"/>
            <p:cNvSpPr/>
            <p:nvPr/>
          </p:nvSpPr>
          <p:spPr>
            <a:xfrm flipH="false" flipV="false" rot="0">
              <a:off x="0" y="0"/>
              <a:ext cx="2287793" cy="145001"/>
            </a:xfrm>
            <a:custGeom>
              <a:avLst/>
              <a:gdLst/>
              <a:ahLst/>
              <a:cxnLst/>
              <a:rect r="r" b="b" t="t" l="l"/>
              <a:pathLst>
                <a:path h="145001" w="2287793">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name="TextBox 4" id="4"/>
            <p:cNvSpPr txBox="true"/>
            <p:nvPr/>
          </p:nvSpPr>
          <p:spPr>
            <a:xfrm>
              <a:off x="0" y="-38100"/>
              <a:ext cx="2287793" cy="183101"/>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6318584" y="860317"/>
            <a:ext cx="336766" cy="336766"/>
          </a:xfrm>
          <a:custGeom>
            <a:avLst/>
            <a:gdLst/>
            <a:ahLst/>
            <a:cxnLst/>
            <a:rect r="r" b="b" t="t" l="l"/>
            <a:pathLst>
              <a:path h="336766" w="336766">
                <a:moveTo>
                  <a:pt x="0" y="0"/>
                </a:moveTo>
                <a:lnTo>
                  <a:pt x="336765" y="0"/>
                </a:lnTo>
                <a:lnTo>
                  <a:pt x="336765" y="336766"/>
                </a:lnTo>
                <a:lnTo>
                  <a:pt x="0" y="3367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88140" y="779906"/>
            <a:ext cx="490819" cy="444414"/>
          </a:xfrm>
          <a:custGeom>
            <a:avLst/>
            <a:gdLst/>
            <a:ahLst/>
            <a:cxnLst/>
            <a:rect r="r" b="b" t="t" l="l"/>
            <a:pathLst>
              <a:path h="444414" w="490819">
                <a:moveTo>
                  <a:pt x="0" y="0"/>
                </a:moveTo>
                <a:lnTo>
                  <a:pt x="490819" y="0"/>
                </a:lnTo>
                <a:lnTo>
                  <a:pt x="490819" y="444414"/>
                </a:lnTo>
                <a:lnTo>
                  <a:pt x="0" y="4444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2153772" y="880383"/>
            <a:ext cx="6968430" cy="333375"/>
          </a:xfrm>
          <a:prstGeom prst="rect">
            <a:avLst/>
          </a:prstGeom>
        </p:spPr>
        <p:txBody>
          <a:bodyPr anchor="t" rtlCol="false" tIns="0" lIns="0" bIns="0" rIns="0">
            <a:spAutoFit/>
          </a:bodyPr>
          <a:lstStyle/>
          <a:p>
            <a:pPr algn="l">
              <a:lnSpc>
                <a:spcPts val="2324"/>
              </a:lnSpc>
            </a:pPr>
            <a:r>
              <a:rPr lang="en-US" sz="2499" b="true">
                <a:solidFill>
                  <a:srgbClr val="FFFFFF"/>
                </a:solidFill>
                <a:latin typeface="Poppins Bold"/>
                <a:ea typeface="Poppins Bold"/>
                <a:cs typeface="Poppins Bold"/>
                <a:sym typeface="Poppins Bold"/>
              </a:rPr>
              <a:t>CSST106 - Perception and Computer Vision</a:t>
            </a:r>
          </a:p>
        </p:txBody>
      </p:sp>
      <p:sp>
        <p:nvSpPr>
          <p:cNvPr name="TextBox 8" id="8"/>
          <p:cNvSpPr txBox="true"/>
          <p:nvPr/>
        </p:nvSpPr>
        <p:spPr>
          <a:xfrm rot="0">
            <a:off x="12520431" y="793642"/>
            <a:ext cx="3526492" cy="441325"/>
          </a:xfrm>
          <a:prstGeom prst="rect">
            <a:avLst/>
          </a:prstGeom>
        </p:spPr>
        <p:txBody>
          <a:bodyPr anchor="t" rtlCol="false" tIns="0" lIns="0" bIns="0" rIns="0">
            <a:spAutoFit/>
          </a:bodyPr>
          <a:lstStyle/>
          <a:p>
            <a:pPr algn="r">
              <a:lnSpc>
                <a:spcPts val="3499"/>
              </a:lnSpc>
              <a:spcBef>
                <a:spcPct val="0"/>
              </a:spcBef>
            </a:pPr>
            <a:r>
              <a:rPr lang="en-US" sz="2499">
                <a:solidFill>
                  <a:srgbClr val="FFFFFF"/>
                </a:solidFill>
                <a:latin typeface="Poppins"/>
                <a:ea typeface="Poppins"/>
                <a:cs typeface="Poppins"/>
                <a:sym typeface="Poppins"/>
              </a:rPr>
              <a:t>Machine Problem 1</a:t>
            </a:r>
          </a:p>
        </p:txBody>
      </p:sp>
      <p:grpSp>
        <p:nvGrpSpPr>
          <p:cNvPr name="Group 9" id="9"/>
          <p:cNvGrpSpPr/>
          <p:nvPr/>
        </p:nvGrpSpPr>
        <p:grpSpPr>
          <a:xfrm rot="0">
            <a:off x="1410376" y="1825273"/>
            <a:ext cx="15467249" cy="7943501"/>
            <a:chOff x="0" y="0"/>
            <a:chExt cx="2180194" cy="1119680"/>
          </a:xfrm>
        </p:grpSpPr>
        <p:sp>
          <p:nvSpPr>
            <p:cNvPr name="Freeform 10" id="10"/>
            <p:cNvSpPr/>
            <p:nvPr/>
          </p:nvSpPr>
          <p:spPr>
            <a:xfrm flipH="false" flipV="false" rot="0">
              <a:off x="0" y="0"/>
              <a:ext cx="2180194" cy="1119680"/>
            </a:xfrm>
            <a:custGeom>
              <a:avLst/>
              <a:gdLst/>
              <a:ahLst/>
              <a:cxnLst/>
              <a:rect r="r" b="b" t="t" l="l"/>
              <a:pathLst>
                <a:path h="1119680" w="2180194">
                  <a:moveTo>
                    <a:pt x="10011" y="0"/>
                  </a:moveTo>
                  <a:lnTo>
                    <a:pt x="2170183" y="0"/>
                  </a:lnTo>
                  <a:cubicBezTo>
                    <a:pt x="2172838" y="0"/>
                    <a:pt x="2175385" y="1055"/>
                    <a:pt x="2177262" y="2932"/>
                  </a:cubicBezTo>
                  <a:cubicBezTo>
                    <a:pt x="2179139" y="4809"/>
                    <a:pt x="2180194" y="7356"/>
                    <a:pt x="2180194" y="10011"/>
                  </a:cubicBezTo>
                  <a:lnTo>
                    <a:pt x="2180194" y="1109669"/>
                  </a:lnTo>
                  <a:cubicBezTo>
                    <a:pt x="2180194" y="1112324"/>
                    <a:pt x="2179139" y="1114871"/>
                    <a:pt x="2177262" y="1116748"/>
                  </a:cubicBezTo>
                  <a:cubicBezTo>
                    <a:pt x="2175385" y="1118626"/>
                    <a:pt x="2172838" y="1119680"/>
                    <a:pt x="2170183" y="1119680"/>
                  </a:cubicBezTo>
                  <a:lnTo>
                    <a:pt x="10011" y="1119680"/>
                  </a:lnTo>
                  <a:cubicBezTo>
                    <a:pt x="7356" y="1119680"/>
                    <a:pt x="4809" y="1118626"/>
                    <a:pt x="2932" y="1116748"/>
                  </a:cubicBezTo>
                  <a:cubicBezTo>
                    <a:pt x="1055" y="1114871"/>
                    <a:pt x="0" y="1112324"/>
                    <a:pt x="0" y="1109669"/>
                  </a:cubicBezTo>
                  <a:lnTo>
                    <a:pt x="0" y="10011"/>
                  </a:lnTo>
                  <a:cubicBezTo>
                    <a:pt x="0" y="7356"/>
                    <a:pt x="1055" y="4809"/>
                    <a:pt x="2932" y="2932"/>
                  </a:cubicBezTo>
                  <a:cubicBezTo>
                    <a:pt x="4809" y="1055"/>
                    <a:pt x="7356" y="0"/>
                    <a:pt x="10011" y="0"/>
                  </a:cubicBezTo>
                  <a:close/>
                </a:path>
              </a:pathLst>
            </a:custGeom>
            <a:solidFill>
              <a:srgbClr val="244389">
                <a:alpha val="18824"/>
              </a:srgbClr>
            </a:solidFill>
            <a:ln w="38100" cap="sq">
              <a:solidFill>
                <a:srgbClr val="FFFFFF">
                  <a:alpha val="18824"/>
                </a:srgbClr>
              </a:solidFill>
              <a:prstDash val="solid"/>
              <a:miter/>
            </a:ln>
          </p:spPr>
        </p:sp>
        <p:sp>
          <p:nvSpPr>
            <p:cNvPr name="TextBox 11" id="11"/>
            <p:cNvSpPr txBox="true"/>
            <p:nvPr/>
          </p:nvSpPr>
          <p:spPr>
            <a:xfrm>
              <a:off x="0" y="-38100"/>
              <a:ext cx="2180194" cy="1157780"/>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264930" y="9258300"/>
            <a:ext cx="763770" cy="763770"/>
          </a:xfrm>
          <a:custGeom>
            <a:avLst/>
            <a:gdLst/>
            <a:ahLst/>
            <a:cxnLst/>
            <a:rect r="r" b="b" t="t" l="l"/>
            <a:pathLst>
              <a:path h="763770" w="763770">
                <a:moveTo>
                  <a:pt x="0" y="0"/>
                </a:moveTo>
                <a:lnTo>
                  <a:pt x="763770" y="0"/>
                </a:lnTo>
                <a:lnTo>
                  <a:pt x="763770" y="763770"/>
                </a:lnTo>
                <a:lnTo>
                  <a:pt x="0" y="7637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7258624" y="9258300"/>
            <a:ext cx="763770" cy="763770"/>
          </a:xfrm>
          <a:custGeom>
            <a:avLst/>
            <a:gdLst/>
            <a:ahLst/>
            <a:cxnLst/>
            <a:rect r="r" b="b" t="t" l="l"/>
            <a:pathLst>
              <a:path h="763770" w="763770">
                <a:moveTo>
                  <a:pt x="0" y="0"/>
                </a:moveTo>
                <a:lnTo>
                  <a:pt x="763770" y="0"/>
                </a:lnTo>
                <a:lnTo>
                  <a:pt x="763770" y="763770"/>
                </a:lnTo>
                <a:lnTo>
                  <a:pt x="0" y="7637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6046924" y="2614597"/>
            <a:ext cx="3657600" cy="871174"/>
          </a:xfrm>
          <a:custGeom>
            <a:avLst/>
            <a:gdLst/>
            <a:ahLst/>
            <a:cxnLst/>
            <a:rect r="r" b="b" t="t" l="l"/>
            <a:pathLst>
              <a:path h="871174" w="3657600">
                <a:moveTo>
                  <a:pt x="0" y="0"/>
                </a:moveTo>
                <a:lnTo>
                  <a:pt x="3657600" y="0"/>
                </a:lnTo>
                <a:lnTo>
                  <a:pt x="3657600" y="871174"/>
                </a:lnTo>
                <a:lnTo>
                  <a:pt x="0" y="871174"/>
                </a:lnTo>
                <a:lnTo>
                  <a:pt x="0" y="0"/>
                </a:lnTo>
                <a:close/>
              </a:path>
            </a:pathLst>
          </a:custGeom>
          <a:blipFill>
            <a:blip r:embed="rId8">
              <a:alphaModFix amt="30000"/>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10800000">
            <a:off x="15048824" y="8022793"/>
            <a:ext cx="3657600" cy="871174"/>
          </a:xfrm>
          <a:custGeom>
            <a:avLst/>
            <a:gdLst/>
            <a:ahLst/>
            <a:cxnLst/>
            <a:rect r="r" b="b" t="t" l="l"/>
            <a:pathLst>
              <a:path h="871174" w="3657600">
                <a:moveTo>
                  <a:pt x="0" y="0"/>
                </a:moveTo>
                <a:lnTo>
                  <a:pt x="3657600" y="0"/>
                </a:lnTo>
                <a:lnTo>
                  <a:pt x="3657600" y="871174"/>
                </a:lnTo>
                <a:lnTo>
                  <a:pt x="0" y="871174"/>
                </a:lnTo>
                <a:lnTo>
                  <a:pt x="0" y="0"/>
                </a:lnTo>
                <a:close/>
              </a:path>
            </a:pathLst>
          </a:custGeom>
          <a:blipFill>
            <a:blip r:embed="rId8">
              <a:alphaModFix amt="30000"/>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800100" y="2614597"/>
            <a:ext cx="3657600" cy="871174"/>
          </a:xfrm>
          <a:custGeom>
            <a:avLst/>
            <a:gdLst/>
            <a:ahLst/>
            <a:cxnLst/>
            <a:rect r="r" b="b" t="t" l="l"/>
            <a:pathLst>
              <a:path h="871174" w="3657600">
                <a:moveTo>
                  <a:pt x="0" y="0"/>
                </a:moveTo>
                <a:lnTo>
                  <a:pt x="3657600" y="0"/>
                </a:lnTo>
                <a:lnTo>
                  <a:pt x="3657600" y="871174"/>
                </a:lnTo>
                <a:lnTo>
                  <a:pt x="0" y="871174"/>
                </a:lnTo>
                <a:lnTo>
                  <a:pt x="0" y="0"/>
                </a:lnTo>
                <a:close/>
              </a:path>
            </a:pathLst>
          </a:custGeom>
          <a:blipFill>
            <a:blip r:embed="rId8">
              <a:alphaModFix amt="30000"/>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10800000">
            <a:off x="-1310946" y="8022793"/>
            <a:ext cx="3657600" cy="871174"/>
          </a:xfrm>
          <a:custGeom>
            <a:avLst/>
            <a:gdLst/>
            <a:ahLst/>
            <a:cxnLst/>
            <a:rect r="r" b="b" t="t" l="l"/>
            <a:pathLst>
              <a:path h="871174" w="3657600">
                <a:moveTo>
                  <a:pt x="0" y="0"/>
                </a:moveTo>
                <a:lnTo>
                  <a:pt x="3657600" y="0"/>
                </a:lnTo>
                <a:lnTo>
                  <a:pt x="3657600" y="871174"/>
                </a:lnTo>
                <a:lnTo>
                  <a:pt x="0" y="871174"/>
                </a:lnTo>
                <a:lnTo>
                  <a:pt x="0" y="0"/>
                </a:lnTo>
                <a:close/>
              </a:path>
            </a:pathLst>
          </a:custGeom>
          <a:blipFill>
            <a:blip r:embed="rId8">
              <a:alphaModFix amt="30000"/>
              <a:extLst>
                <a:ext uri="{96DAC541-7B7A-43D3-8B79-37D633B846F1}">
                  <asvg:svgBlip xmlns:asvg="http://schemas.microsoft.com/office/drawing/2016/SVG/main" r:embed="rId9"/>
                </a:ext>
              </a:extLst>
            </a:blip>
            <a:stretch>
              <a:fillRect l="0" t="0" r="0" b="0"/>
            </a:stretch>
          </a:blipFill>
        </p:spPr>
      </p:sp>
      <p:sp>
        <p:nvSpPr>
          <p:cNvPr name="TextBox 18" id="18"/>
          <p:cNvSpPr txBox="true"/>
          <p:nvPr/>
        </p:nvSpPr>
        <p:spPr>
          <a:xfrm rot="0">
            <a:off x="2346654" y="3361946"/>
            <a:ext cx="13642053" cy="5584825"/>
          </a:xfrm>
          <a:prstGeom prst="rect">
            <a:avLst/>
          </a:prstGeom>
        </p:spPr>
        <p:txBody>
          <a:bodyPr anchor="t" rtlCol="false" tIns="0" lIns="0" bIns="0" rIns="0">
            <a:spAutoFit/>
          </a:bodyPr>
          <a:lstStyle/>
          <a:p>
            <a:pPr algn="just">
              <a:lnSpc>
                <a:spcPts val="3739"/>
              </a:lnSpc>
            </a:pPr>
            <a:r>
              <a:rPr lang="en-US" sz="2199">
                <a:solidFill>
                  <a:srgbClr val="FFFFFF"/>
                </a:solidFill>
                <a:latin typeface="Poppins"/>
                <a:ea typeface="Poppins"/>
                <a:cs typeface="Poppins"/>
                <a:sym typeface="Poppins"/>
              </a:rPr>
              <a:t>The document underscores the importance of effective image processing in Artificial Intelligence (AI) as it enables AI systems to accurately interpret and analyze visual data. Techniques such as filtering, edge detection, and segmentation are vital in extracting meaningful information from images, which is essential for AI applications like autonomous vehicles, facial recognition, and medical imaging. In the case study on autonomous vehicles, the practical implementation of Canny Edge Detection demonstrated how image processing helps in ensuring lane detection, thereby enhancing driving safety.</a:t>
            </a:r>
          </a:p>
          <a:p>
            <a:pPr algn="just">
              <a:lnSpc>
                <a:spcPts val="3739"/>
              </a:lnSpc>
            </a:pPr>
            <a:r>
              <a:rPr lang="en-US" sz="2199">
                <a:solidFill>
                  <a:srgbClr val="FFFFFF"/>
                </a:solidFill>
                <a:latin typeface="Poppins"/>
                <a:ea typeface="Poppins"/>
                <a:cs typeface="Poppins"/>
                <a:sym typeface="Poppins"/>
              </a:rPr>
              <a:t>From this activity, I learned that effective image processing is foundational to the success of AI systems. It allows AI to perform complex tasks, such as object detection and scene understanding, with high precision. The hands-on experience of implementing edge detection for lane detection in autonomous vehicles highlighted how these techniques are applied in real-world scenarios, reinforcing the critical role of image processing in advancing AI technologies.</a:t>
            </a:r>
          </a:p>
        </p:txBody>
      </p:sp>
      <p:sp>
        <p:nvSpPr>
          <p:cNvPr name="TextBox 19" id="19"/>
          <p:cNvSpPr txBox="true"/>
          <p:nvPr/>
        </p:nvSpPr>
        <p:spPr>
          <a:xfrm rot="0">
            <a:off x="2476412" y="2254233"/>
            <a:ext cx="13335176" cy="739779"/>
          </a:xfrm>
          <a:prstGeom prst="rect">
            <a:avLst/>
          </a:prstGeom>
        </p:spPr>
        <p:txBody>
          <a:bodyPr anchor="t" rtlCol="false" tIns="0" lIns="0" bIns="0" rIns="0">
            <a:spAutoFit/>
          </a:bodyPr>
          <a:lstStyle/>
          <a:p>
            <a:pPr algn="ctr">
              <a:lnSpc>
                <a:spcPts val="5350"/>
              </a:lnSpc>
            </a:pPr>
            <a:r>
              <a:rPr lang="en-US" sz="5000" b="true">
                <a:solidFill>
                  <a:srgbClr val="FFFFFF"/>
                </a:solidFill>
                <a:latin typeface="Poppins Bold"/>
                <a:ea typeface="Poppins Bold"/>
                <a:cs typeface="Poppins Bold"/>
                <a:sym typeface="Poppins Bold"/>
              </a:rPr>
              <a:t>Conclusion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10800000">
            <a:off x="-921556" y="-4812242"/>
            <a:ext cx="22355665" cy="15878588"/>
          </a:xfrm>
          <a:custGeom>
            <a:avLst/>
            <a:gdLst/>
            <a:ahLst/>
            <a:cxnLst/>
            <a:rect r="r" b="b" t="t" l="l"/>
            <a:pathLst>
              <a:path h="15878588" w="22355665">
                <a:moveTo>
                  <a:pt x="0" y="0"/>
                </a:moveTo>
                <a:lnTo>
                  <a:pt x="22355666" y="0"/>
                </a:lnTo>
                <a:lnTo>
                  <a:pt x="22355666" y="15878588"/>
                </a:lnTo>
                <a:lnTo>
                  <a:pt x="0" y="15878588"/>
                </a:lnTo>
                <a:lnTo>
                  <a:pt x="0" y="0"/>
                </a:lnTo>
                <a:close/>
              </a:path>
            </a:pathLst>
          </a:custGeom>
          <a:blipFill>
            <a:blip r:embed="rId3">
              <a:alphaModFix amt="53000"/>
            </a:blip>
            <a:stretch>
              <a:fillRect l="0" t="-4404" r="-11352" b="-6948"/>
            </a:stretch>
          </a:blipFill>
        </p:spPr>
      </p:sp>
      <p:grpSp>
        <p:nvGrpSpPr>
          <p:cNvPr name="Group 4" id="4"/>
          <p:cNvGrpSpPr/>
          <p:nvPr/>
        </p:nvGrpSpPr>
        <p:grpSpPr>
          <a:xfrm rot="0">
            <a:off x="1028700" y="516288"/>
            <a:ext cx="16230600" cy="1028700"/>
            <a:chOff x="0" y="0"/>
            <a:chExt cx="2287793" cy="145001"/>
          </a:xfrm>
        </p:grpSpPr>
        <p:sp>
          <p:nvSpPr>
            <p:cNvPr name="Freeform 5" id="5"/>
            <p:cNvSpPr/>
            <p:nvPr/>
          </p:nvSpPr>
          <p:spPr>
            <a:xfrm flipH="false" flipV="false" rot="0">
              <a:off x="0" y="0"/>
              <a:ext cx="2287793" cy="145001"/>
            </a:xfrm>
            <a:custGeom>
              <a:avLst/>
              <a:gdLst/>
              <a:ahLst/>
              <a:cxnLst/>
              <a:rect r="r" b="b" t="t" l="l"/>
              <a:pathLst>
                <a:path h="145001" w="2287793">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name="TextBox 6" id="6"/>
            <p:cNvSpPr txBox="true"/>
            <p:nvPr/>
          </p:nvSpPr>
          <p:spPr>
            <a:xfrm>
              <a:off x="0" y="-38100"/>
              <a:ext cx="2287793" cy="183101"/>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16318584" y="862256"/>
            <a:ext cx="336766" cy="336766"/>
          </a:xfrm>
          <a:custGeom>
            <a:avLst/>
            <a:gdLst/>
            <a:ahLst/>
            <a:cxnLst/>
            <a:rect r="r" b="b" t="t" l="l"/>
            <a:pathLst>
              <a:path h="336766" w="336766">
                <a:moveTo>
                  <a:pt x="0" y="0"/>
                </a:moveTo>
                <a:lnTo>
                  <a:pt x="336765" y="0"/>
                </a:lnTo>
                <a:lnTo>
                  <a:pt x="336765" y="336765"/>
                </a:lnTo>
                <a:lnTo>
                  <a:pt x="0" y="3367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1456628" y="1848642"/>
            <a:ext cx="15402955" cy="7781834"/>
            <a:chOff x="0" y="0"/>
            <a:chExt cx="2171131" cy="1096892"/>
          </a:xfrm>
        </p:grpSpPr>
        <p:sp>
          <p:nvSpPr>
            <p:cNvPr name="Freeform 9" id="9"/>
            <p:cNvSpPr/>
            <p:nvPr/>
          </p:nvSpPr>
          <p:spPr>
            <a:xfrm flipH="false" flipV="false" rot="0">
              <a:off x="0" y="0"/>
              <a:ext cx="2171131" cy="1096892"/>
            </a:xfrm>
            <a:custGeom>
              <a:avLst/>
              <a:gdLst/>
              <a:ahLst/>
              <a:cxnLst/>
              <a:rect r="r" b="b" t="t" l="l"/>
              <a:pathLst>
                <a:path h="1096892" w="2171131">
                  <a:moveTo>
                    <a:pt x="10053" y="0"/>
                  </a:moveTo>
                  <a:lnTo>
                    <a:pt x="2161079" y="0"/>
                  </a:lnTo>
                  <a:cubicBezTo>
                    <a:pt x="2166631" y="0"/>
                    <a:pt x="2171131" y="4501"/>
                    <a:pt x="2171131" y="10053"/>
                  </a:cubicBezTo>
                  <a:lnTo>
                    <a:pt x="2171131" y="1086840"/>
                  </a:lnTo>
                  <a:cubicBezTo>
                    <a:pt x="2171131" y="1092392"/>
                    <a:pt x="2166631" y="1096892"/>
                    <a:pt x="2161079" y="1096892"/>
                  </a:cubicBezTo>
                  <a:lnTo>
                    <a:pt x="10053" y="1096892"/>
                  </a:lnTo>
                  <a:cubicBezTo>
                    <a:pt x="4501" y="1096892"/>
                    <a:pt x="0" y="1092392"/>
                    <a:pt x="0" y="1086840"/>
                  </a:cubicBezTo>
                  <a:lnTo>
                    <a:pt x="0" y="10053"/>
                  </a:lnTo>
                  <a:cubicBezTo>
                    <a:pt x="0" y="4501"/>
                    <a:pt x="4501" y="0"/>
                    <a:pt x="10053" y="0"/>
                  </a:cubicBezTo>
                  <a:close/>
                </a:path>
              </a:pathLst>
            </a:custGeom>
            <a:solidFill>
              <a:srgbClr val="244389">
                <a:alpha val="18824"/>
              </a:srgbClr>
            </a:solidFill>
            <a:ln w="38100" cap="sq">
              <a:solidFill>
                <a:srgbClr val="FFFFFF">
                  <a:alpha val="18824"/>
                </a:srgbClr>
              </a:solidFill>
              <a:prstDash val="solid"/>
              <a:miter/>
            </a:ln>
          </p:spPr>
        </p:sp>
        <p:sp>
          <p:nvSpPr>
            <p:cNvPr name="TextBox 10" id="10"/>
            <p:cNvSpPr txBox="true"/>
            <p:nvPr/>
          </p:nvSpPr>
          <p:spPr>
            <a:xfrm>
              <a:off x="0" y="-38100"/>
              <a:ext cx="2171131" cy="1134992"/>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440487" y="8886123"/>
            <a:ext cx="747798" cy="744353"/>
          </a:xfrm>
          <a:custGeom>
            <a:avLst/>
            <a:gdLst/>
            <a:ahLst/>
            <a:cxnLst/>
            <a:rect r="r" b="b" t="t" l="l"/>
            <a:pathLst>
              <a:path h="744353" w="747798">
                <a:moveTo>
                  <a:pt x="0" y="0"/>
                </a:moveTo>
                <a:lnTo>
                  <a:pt x="747798" y="0"/>
                </a:lnTo>
                <a:lnTo>
                  <a:pt x="747798" y="744354"/>
                </a:lnTo>
                <a:lnTo>
                  <a:pt x="0" y="7443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2153772" y="882322"/>
            <a:ext cx="6968430" cy="333375"/>
          </a:xfrm>
          <a:prstGeom prst="rect">
            <a:avLst/>
          </a:prstGeom>
        </p:spPr>
        <p:txBody>
          <a:bodyPr anchor="t" rtlCol="false" tIns="0" lIns="0" bIns="0" rIns="0">
            <a:spAutoFit/>
          </a:bodyPr>
          <a:lstStyle/>
          <a:p>
            <a:pPr algn="l">
              <a:lnSpc>
                <a:spcPts val="2324"/>
              </a:lnSpc>
            </a:pPr>
            <a:r>
              <a:rPr lang="en-US" sz="2499" b="true">
                <a:solidFill>
                  <a:srgbClr val="FFFFFF"/>
                </a:solidFill>
                <a:latin typeface="Poppins Bold"/>
                <a:ea typeface="Poppins Bold"/>
                <a:cs typeface="Poppins Bold"/>
                <a:sym typeface="Poppins Bold"/>
              </a:rPr>
              <a:t>CSST106 - Perception and Computer Vision</a:t>
            </a:r>
          </a:p>
        </p:txBody>
      </p:sp>
      <p:sp>
        <p:nvSpPr>
          <p:cNvPr name="TextBox 13" id="13"/>
          <p:cNvSpPr txBox="true"/>
          <p:nvPr/>
        </p:nvSpPr>
        <p:spPr>
          <a:xfrm rot="0">
            <a:off x="12520431" y="795581"/>
            <a:ext cx="3526492" cy="441325"/>
          </a:xfrm>
          <a:prstGeom prst="rect">
            <a:avLst/>
          </a:prstGeom>
        </p:spPr>
        <p:txBody>
          <a:bodyPr anchor="t" rtlCol="false" tIns="0" lIns="0" bIns="0" rIns="0">
            <a:spAutoFit/>
          </a:bodyPr>
          <a:lstStyle/>
          <a:p>
            <a:pPr algn="r">
              <a:lnSpc>
                <a:spcPts val="3499"/>
              </a:lnSpc>
              <a:spcBef>
                <a:spcPct val="0"/>
              </a:spcBef>
            </a:pPr>
            <a:r>
              <a:rPr lang="en-US" sz="2499">
                <a:solidFill>
                  <a:srgbClr val="FFFFFF"/>
                </a:solidFill>
                <a:latin typeface="Poppins"/>
                <a:ea typeface="Poppins"/>
                <a:cs typeface="Poppins"/>
                <a:sym typeface="Poppins"/>
              </a:rPr>
              <a:t>Machine Problem 1</a:t>
            </a:r>
          </a:p>
        </p:txBody>
      </p:sp>
      <p:sp>
        <p:nvSpPr>
          <p:cNvPr name="Freeform 14" id="14"/>
          <p:cNvSpPr/>
          <p:nvPr/>
        </p:nvSpPr>
        <p:spPr>
          <a:xfrm flipH="false" flipV="false" rot="0">
            <a:off x="17127925" y="8886123"/>
            <a:ext cx="747798" cy="744353"/>
          </a:xfrm>
          <a:custGeom>
            <a:avLst/>
            <a:gdLst/>
            <a:ahLst/>
            <a:cxnLst/>
            <a:rect r="r" b="b" t="t" l="l"/>
            <a:pathLst>
              <a:path h="744353" w="747798">
                <a:moveTo>
                  <a:pt x="0" y="0"/>
                </a:moveTo>
                <a:lnTo>
                  <a:pt x="747799" y="0"/>
                </a:lnTo>
                <a:lnTo>
                  <a:pt x="747799" y="744354"/>
                </a:lnTo>
                <a:lnTo>
                  <a:pt x="0" y="7443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5" id="15"/>
          <p:cNvSpPr txBox="true"/>
          <p:nvPr/>
        </p:nvSpPr>
        <p:spPr>
          <a:xfrm rot="0">
            <a:off x="1965515" y="1974009"/>
            <a:ext cx="14313374" cy="7407275"/>
          </a:xfrm>
          <a:prstGeom prst="rect">
            <a:avLst/>
          </a:prstGeom>
        </p:spPr>
        <p:txBody>
          <a:bodyPr anchor="t" rtlCol="false" tIns="0" lIns="0" bIns="0" rIns="0">
            <a:spAutoFit/>
          </a:bodyPr>
          <a:lstStyle/>
          <a:p>
            <a:pPr algn="just">
              <a:lnSpc>
                <a:spcPts val="3909"/>
              </a:lnSpc>
            </a:pPr>
            <a:r>
              <a:rPr lang="en-US" sz="2299" b="true">
                <a:solidFill>
                  <a:srgbClr val="FFFFFF"/>
                </a:solidFill>
                <a:latin typeface="Poppins Bold"/>
                <a:ea typeface="Poppins Bold"/>
                <a:cs typeface="Poppins Bold"/>
                <a:sym typeface="Poppins Bold"/>
              </a:rPr>
              <a:t>Deep Learning Based Image Analysis</a:t>
            </a:r>
          </a:p>
          <a:p>
            <a:pPr algn="just" marL="496569" indent="-248284" lvl="1">
              <a:lnSpc>
                <a:spcPts val="3909"/>
              </a:lnSpc>
              <a:buFont typeface="Arial"/>
              <a:buChar char="•"/>
            </a:pPr>
            <a:r>
              <a:rPr lang="en-US" sz="2299">
                <a:solidFill>
                  <a:srgbClr val="FFFFFF"/>
                </a:solidFill>
                <a:latin typeface="Poppins"/>
                <a:ea typeface="Poppins"/>
                <a:cs typeface="Poppins"/>
                <a:sym typeface="Poppins"/>
              </a:rPr>
              <a:t>Deep learning uses neural networks to learn useful representations of features directly from data. For example, you can use a pre-trained neural network to identify and remove artifacts like noise from images.</a:t>
            </a:r>
          </a:p>
          <a:p>
            <a:pPr algn="just" marL="496569" indent="-248284" lvl="1">
              <a:lnSpc>
                <a:spcPts val="3909"/>
              </a:lnSpc>
              <a:buFont typeface="Arial"/>
              <a:buChar char="•"/>
            </a:pPr>
            <a:r>
              <a:rPr lang="en-US" sz="2299">
                <a:solidFill>
                  <a:srgbClr val="FFFFFF"/>
                </a:solidFill>
                <a:latin typeface="Poppins"/>
                <a:ea typeface="Poppins"/>
                <a:cs typeface="Poppins"/>
                <a:sym typeface="Poppins"/>
              </a:rPr>
              <a:t>Deep Learning-Based Image Analysis is a major step forward in image processing, enabling AI to learn and improve its ability to analyze images directly from data.</a:t>
            </a:r>
          </a:p>
          <a:p>
            <a:pPr algn="just" marL="496569" indent="-248284" lvl="1">
              <a:lnSpc>
                <a:spcPts val="3909"/>
              </a:lnSpc>
              <a:buFont typeface="Arial"/>
              <a:buChar char="•"/>
            </a:pPr>
            <a:r>
              <a:rPr lang="en-US" sz="2299">
                <a:solidFill>
                  <a:srgbClr val="FFFFFF"/>
                </a:solidFill>
                <a:latin typeface="Poppins"/>
                <a:ea typeface="Poppins"/>
                <a:cs typeface="Poppins"/>
                <a:sym typeface="Poppins"/>
              </a:rPr>
              <a:t>This approach increases the accuracy and efficiency of AI systems, making them more useful in different fields like healthcare, security, and self-driving cars.</a:t>
            </a:r>
          </a:p>
          <a:p>
            <a:pPr algn="just">
              <a:lnSpc>
                <a:spcPts val="3909"/>
              </a:lnSpc>
            </a:pPr>
          </a:p>
          <a:p>
            <a:pPr algn="just">
              <a:lnSpc>
                <a:spcPts val="3909"/>
              </a:lnSpc>
            </a:pPr>
            <a:r>
              <a:rPr lang="en-US" sz="2299" b="true">
                <a:solidFill>
                  <a:srgbClr val="FFFFFF"/>
                </a:solidFill>
                <a:latin typeface="Poppins Bold"/>
                <a:ea typeface="Poppins Bold"/>
                <a:cs typeface="Poppins Bold"/>
                <a:sym typeface="Poppins Bold"/>
              </a:rPr>
              <a:t>Potential Impact on Future AI Systems</a:t>
            </a:r>
          </a:p>
          <a:p>
            <a:pPr algn="just" marL="496569" indent="-248284" lvl="1">
              <a:lnSpc>
                <a:spcPts val="3909"/>
              </a:lnSpc>
              <a:buFont typeface="Arial"/>
              <a:buChar char="•"/>
            </a:pPr>
            <a:r>
              <a:rPr lang="en-US" sz="2299">
                <a:solidFill>
                  <a:srgbClr val="FFFFFF"/>
                </a:solidFill>
                <a:latin typeface="Poppins"/>
                <a:ea typeface="Poppins"/>
                <a:cs typeface="Poppins"/>
                <a:sym typeface="Poppins"/>
              </a:rPr>
              <a:t>The potential impact of this technique is immense, as it can greatly expand how AI can be applied to solve challenging visual tasks. For example, in my image processing implementation of lane detection in autonomous vehicles, the enhanced ability to process and interpret complex visual environments could make self-driving cars safer and more reliable, bringing us closer to widespread adoption.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C131D">
                <a:alpha val="100000"/>
              </a:srgbClr>
            </a:gs>
            <a:gs pos="100000">
              <a:srgbClr val="0F2E4A">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514350"/>
            <a:ext cx="16230600" cy="1028700"/>
            <a:chOff x="0" y="0"/>
            <a:chExt cx="2287793" cy="145001"/>
          </a:xfrm>
        </p:grpSpPr>
        <p:sp>
          <p:nvSpPr>
            <p:cNvPr name="Freeform 3" id="3"/>
            <p:cNvSpPr/>
            <p:nvPr/>
          </p:nvSpPr>
          <p:spPr>
            <a:xfrm flipH="false" flipV="false" rot="0">
              <a:off x="0" y="0"/>
              <a:ext cx="2287793" cy="145001"/>
            </a:xfrm>
            <a:custGeom>
              <a:avLst/>
              <a:gdLst/>
              <a:ahLst/>
              <a:cxnLst/>
              <a:rect r="r" b="b" t="t" l="l"/>
              <a:pathLst>
                <a:path h="145001" w="2287793">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name="TextBox 4" id="4"/>
            <p:cNvSpPr txBox="true"/>
            <p:nvPr/>
          </p:nvSpPr>
          <p:spPr>
            <a:xfrm>
              <a:off x="0" y="-38100"/>
              <a:ext cx="2287793" cy="183101"/>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6318584" y="860317"/>
            <a:ext cx="336766" cy="336766"/>
          </a:xfrm>
          <a:custGeom>
            <a:avLst/>
            <a:gdLst/>
            <a:ahLst/>
            <a:cxnLst/>
            <a:rect r="r" b="b" t="t" l="l"/>
            <a:pathLst>
              <a:path h="336766" w="336766">
                <a:moveTo>
                  <a:pt x="0" y="0"/>
                </a:moveTo>
                <a:lnTo>
                  <a:pt x="336765" y="0"/>
                </a:lnTo>
                <a:lnTo>
                  <a:pt x="336765" y="336766"/>
                </a:lnTo>
                <a:lnTo>
                  <a:pt x="0" y="3367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28700" y="8743950"/>
            <a:ext cx="16230600" cy="1028700"/>
            <a:chOff x="0" y="0"/>
            <a:chExt cx="2287793" cy="145001"/>
          </a:xfrm>
        </p:grpSpPr>
        <p:sp>
          <p:nvSpPr>
            <p:cNvPr name="Freeform 7" id="7"/>
            <p:cNvSpPr/>
            <p:nvPr/>
          </p:nvSpPr>
          <p:spPr>
            <a:xfrm flipH="false" flipV="false" rot="0">
              <a:off x="0" y="0"/>
              <a:ext cx="2287793" cy="145001"/>
            </a:xfrm>
            <a:custGeom>
              <a:avLst/>
              <a:gdLst/>
              <a:ahLst/>
              <a:cxnLst/>
              <a:rect r="r" b="b" t="t" l="l"/>
              <a:pathLst>
                <a:path h="145001" w="2287793">
                  <a:moveTo>
                    <a:pt x="9540" y="0"/>
                  </a:moveTo>
                  <a:lnTo>
                    <a:pt x="2278253" y="0"/>
                  </a:lnTo>
                  <a:cubicBezTo>
                    <a:pt x="2280783" y="0"/>
                    <a:pt x="2283209" y="1005"/>
                    <a:pt x="2284999" y="2794"/>
                  </a:cubicBezTo>
                  <a:cubicBezTo>
                    <a:pt x="2286788" y="4583"/>
                    <a:pt x="2287793" y="7010"/>
                    <a:pt x="2287793" y="9540"/>
                  </a:cubicBezTo>
                  <a:lnTo>
                    <a:pt x="2287793" y="135461"/>
                  </a:lnTo>
                  <a:cubicBezTo>
                    <a:pt x="2287793" y="137991"/>
                    <a:pt x="2286788" y="140418"/>
                    <a:pt x="2284999" y="142207"/>
                  </a:cubicBezTo>
                  <a:cubicBezTo>
                    <a:pt x="2283209" y="143996"/>
                    <a:pt x="2280783" y="145001"/>
                    <a:pt x="2278253" y="145001"/>
                  </a:cubicBezTo>
                  <a:lnTo>
                    <a:pt x="9540" y="145001"/>
                  </a:lnTo>
                  <a:cubicBezTo>
                    <a:pt x="4271" y="145001"/>
                    <a:pt x="0" y="140730"/>
                    <a:pt x="0" y="135461"/>
                  </a:cubicBezTo>
                  <a:lnTo>
                    <a:pt x="0" y="9540"/>
                  </a:lnTo>
                  <a:cubicBezTo>
                    <a:pt x="0" y="4271"/>
                    <a:pt x="4271" y="0"/>
                    <a:pt x="9540" y="0"/>
                  </a:cubicBezTo>
                  <a:close/>
                </a:path>
              </a:pathLst>
            </a:custGeom>
            <a:solidFill>
              <a:srgbClr val="244389">
                <a:alpha val="18824"/>
              </a:srgbClr>
            </a:solidFill>
            <a:ln w="38100" cap="sq">
              <a:solidFill>
                <a:srgbClr val="FFFFFF">
                  <a:alpha val="18824"/>
                </a:srgbClr>
              </a:solidFill>
              <a:prstDash val="solid"/>
              <a:miter/>
            </a:ln>
          </p:spPr>
        </p:sp>
        <p:sp>
          <p:nvSpPr>
            <p:cNvPr name="TextBox 8" id="8"/>
            <p:cNvSpPr txBox="true"/>
            <p:nvPr/>
          </p:nvSpPr>
          <p:spPr>
            <a:xfrm>
              <a:off x="0" y="-38100"/>
              <a:ext cx="2287793" cy="183101"/>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488140" y="779906"/>
            <a:ext cx="490819" cy="444414"/>
          </a:xfrm>
          <a:custGeom>
            <a:avLst/>
            <a:gdLst/>
            <a:ahLst/>
            <a:cxnLst/>
            <a:rect r="r" b="b" t="t" l="l"/>
            <a:pathLst>
              <a:path h="444414" w="490819">
                <a:moveTo>
                  <a:pt x="0" y="0"/>
                </a:moveTo>
                <a:lnTo>
                  <a:pt x="490819" y="0"/>
                </a:lnTo>
                <a:lnTo>
                  <a:pt x="490819" y="444414"/>
                </a:lnTo>
                <a:lnTo>
                  <a:pt x="0" y="4444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569870" y="1907727"/>
            <a:ext cx="5447285" cy="891374"/>
          </a:xfrm>
          <a:custGeom>
            <a:avLst/>
            <a:gdLst/>
            <a:ahLst/>
            <a:cxnLst/>
            <a:rect r="r" b="b" t="t" l="l"/>
            <a:pathLst>
              <a:path h="891374" w="5447285">
                <a:moveTo>
                  <a:pt x="0" y="0"/>
                </a:moveTo>
                <a:lnTo>
                  <a:pt x="5447285" y="0"/>
                </a:lnTo>
                <a:lnTo>
                  <a:pt x="5447285" y="891374"/>
                </a:lnTo>
                <a:lnTo>
                  <a:pt x="0" y="891374"/>
                </a:lnTo>
                <a:lnTo>
                  <a:pt x="0" y="0"/>
                </a:lnTo>
                <a:close/>
              </a:path>
            </a:pathLst>
          </a:custGeom>
          <a:blipFill>
            <a:blip r:embed="rId6">
              <a:alphaModFix amt="30000"/>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true" flipV="true" rot="0">
            <a:off x="13931707" y="7646940"/>
            <a:ext cx="5447285" cy="891374"/>
          </a:xfrm>
          <a:custGeom>
            <a:avLst/>
            <a:gdLst/>
            <a:ahLst/>
            <a:cxnLst/>
            <a:rect r="r" b="b" t="t" l="l"/>
            <a:pathLst>
              <a:path h="891374" w="5447285">
                <a:moveTo>
                  <a:pt x="5447285" y="891374"/>
                </a:moveTo>
                <a:lnTo>
                  <a:pt x="0" y="891374"/>
                </a:lnTo>
                <a:lnTo>
                  <a:pt x="0" y="0"/>
                </a:lnTo>
                <a:lnTo>
                  <a:pt x="5447285" y="0"/>
                </a:lnTo>
                <a:lnTo>
                  <a:pt x="5447285" y="891374"/>
                </a:lnTo>
                <a:close/>
              </a:path>
            </a:pathLst>
          </a:custGeom>
          <a:blipFill>
            <a:blip r:embed="rId6">
              <a:alphaModFix amt="30000"/>
              <a:extLst>
                <a:ext uri="{96DAC541-7B7A-43D3-8B79-37D633B846F1}">
                  <asvg:svgBlip xmlns:asvg="http://schemas.microsoft.com/office/drawing/2016/SVG/main" r:embed="rId7"/>
                </a:ext>
              </a:extLst>
            </a:blip>
            <a:stretch>
              <a:fillRect l="0" t="0" r="0" b="0"/>
            </a:stretch>
          </a:blipFill>
        </p:spPr>
      </p:sp>
      <p:grpSp>
        <p:nvGrpSpPr>
          <p:cNvPr name="Group 12" id="12"/>
          <p:cNvGrpSpPr>
            <a:grpSpLocks noChangeAspect="true"/>
          </p:cNvGrpSpPr>
          <p:nvPr/>
        </p:nvGrpSpPr>
        <p:grpSpPr>
          <a:xfrm rot="0">
            <a:off x="9860217" y="2040332"/>
            <a:ext cx="6960960" cy="5898254"/>
            <a:chOff x="0" y="0"/>
            <a:chExt cx="19050000" cy="16141700"/>
          </a:xfrm>
        </p:grpSpPr>
        <p:sp>
          <p:nvSpPr>
            <p:cNvPr name="Freeform 13" id="13"/>
            <p:cNvSpPr/>
            <p:nvPr/>
          </p:nvSpPr>
          <p:spPr>
            <a:xfrm flipH="false" flipV="false" rot="0">
              <a:off x="367919" y="327025"/>
              <a:ext cx="18314288" cy="10660888"/>
            </a:xfrm>
            <a:custGeom>
              <a:avLst/>
              <a:gdLst/>
              <a:ahLst/>
              <a:cxnLst/>
              <a:rect r="r" b="b" t="t" l="l"/>
              <a:pathLst>
                <a:path h="10660888" w="18314288">
                  <a:moveTo>
                    <a:pt x="18314162" y="10660888"/>
                  </a:moveTo>
                  <a:lnTo>
                    <a:pt x="0" y="10660888"/>
                  </a:lnTo>
                  <a:lnTo>
                    <a:pt x="0" y="0"/>
                  </a:lnTo>
                  <a:lnTo>
                    <a:pt x="18314288" y="0"/>
                  </a:lnTo>
                  <a:lnTo>
                    <a:pt x="18314288" y="10660888"/>
                  </a:lnTo>
                  <a:close/>
                </a:path>
              </a:pathLst>
            </a:custGeom>
            <a:blipFill>
              <a:blip r:embed="rId8"/>
              <a:stretch>
                <a:fillRect l="-1742" t="0" r="-1742" b="0"/>
              </a:stretch>
            </a:blipFill>
          </p:spPr>
        </p:sp>
        <p:sp>
          <p:nvSpPr>
            <p:cNvPr name="Freeform 14" id="14"/>
            <p:cNvSpPr/>
            <p:nvPr/>
          </p:nvSpPr>
          <p:spPr>
            <a:xfrm flipH="false" flipV="false" rot="0">
              <a:off x="0" y="0"/>
              <a:ext cx="19050000" cy="16141700"/>
            </a:xfrm>
            <a:custGeom>
              <a:avLst/>
              <a:gdLst/>
              <a:ahLst/>
              <a:cxnLst/>
              <a:rect r="r" b="b" t="t" l="l"/>
              <a:pathLst>
                <a:path h="16141700" w="19050000">
                  <a:moveTo>
                    <a:pt x="19050000" y="16141700"/>
                  </a:moveTo>
                  <a:lnTo>
                    <a:pt x="0" y="16141700"/>
                  </a:lnTo>
                  <a:lnTo>
                    <a:pt x="0" y="0"/>
                  </a:lnTo>
                  <a:lnTo>
                    <a:pt x="19050000" y="0"/>
                  </a:lnTo>
                  <a:lnTo>
                    <a:pt x="19050000" y="16141700"/>
                  </a:lnTo>
                  <a:close/>
                </a:path>
              </a:pathLst>
            </a:custGeom>
            <a:blipFill>
              <a:blip r:embed="rId9"/>
              <a:stretch>
                <a:fillRect l="0" t="-9" r="0" b="-9"/>
              </a:stretch>
            </a:blipFill>
          </p:spPr>
        </p:sp>
      </p:grpSp>
      <p:sp>
        <p:nvSpPr>
          <p:cNvPr name="TextBox 15" id="15"/>
          <p:cNvSpPr txBox="true"/>
          <p:nvPr/>
        </p:nvSpPr>
        <p:spPr>
          <a:xfrm rot="0">
            <a:off x="301519" y="3654425"/>
            <a:ext cx="9151792" cy="1489075"/>
          </a:xfrm>
          <a:prstGeom prst="rect">
            <a:avLst/>
          </a:prstGeom>
        </p:spPr>
        <p:txBody>
          <a:bodyPr anchor="t" rtlCol="false" tIns="0" lIns="0" bIns="0" rIns="0">
            <a:spAutoFit/>
          </a:bodyPr>
          <a:lstStyle/>
          <a:p>
            <a:pPr algn="ctr">
              <a:lnSpc>
                <a:spcPts val="10699"/>
              </a:lnSpc>
            </a:pPr>
            <a:r>
              <a:rPr lang="en-US" sz="9999" b="true">
                <a:solidFill>
                  <a:srgbClr val="FFFFFF"/>
                </a:solidFill>
                <a:latin typeface="Poppins Bold"/>
                <a:ea typeface="Poppins Bold"/>
                <a:cs typeface="Poppins Bold"/>
                <a:sym typeface="Poppins Bold"/>
              </a:rPr>
              <a:t>THANK YOU!</a:t>
            </a:r>
          </a:p>
        </p:txBody>
      </p:sp>
      <p:sp>
        <p:nvSpPr>
          <p:cNvPr name="TextBox 16" id="16"/>
          <p:cNvSpPr txBox="true"/>
          <p:nvPr/>
        </p:nvSpPr>
        <p:spPr>
          <a:xfrm rot="0">
            <a:off x="2153772" y="880383"/>
            <a:ext cx="6968430" cy="333375"/>
          </a:xfrm>
          <a:prstGeom prst="rect">
            <a:avLst/>
          </a:prstGeom>
        </p:spPr>
        <p:txBody>
          <a:bodyPr anchor="t" rtlCol="false" tIns="0" lIns="0" bIns="0" rIns="0">
            <a:spAutoFit/>
          </a:bodyPr>
          <a:lstStyle/>
          <a:p>
            <a:pPr algn="l">
              <a:lnSpc>
                <a:spcPts val="2324"/>
              </a:lnSpc>
            </a:pPr>
            <a:r>
              <a:rPr lang="en-US" sz="2499" b="true">
                <a:solidFill>
                  <a:srgbClr val="FFFFFF"/>
                </a:solidFill>
                <a:latin typeface="Poppins Bold"/>
                <a:ea typeface="Poppins Bold"/>
                <a:cs typeface="Poppins Bold"/>
                <a:sym typeface="Poppins Bold"/>
              </a:rPr>
              <a:t>CSST106 - Perception and Computer Vision</a:t>
            </a:r>
          </a:p>
        </p:txBody>
      </p:sp>
      <p:sp>
        <p:nvSpPr>
          <p:cNvPr name="TextBox 17" id="17"/>
          <p:cNvSpPr txBox="true"/>
          <p:nvPr/>
        </p:nvSpPr>
        <p:spPr>
          <a:xfrm rot="0">
            <a:off x="12520431" y="793642"/>
            <a:ext cx="3526492" cy="441325"/>
          </a:xfrm>
          <a:prstGeom prst="rect">
            <a:avLst/>
          </a:prstGeom>
        </p:spPr>
        <p:txBody>
          <a:bodyPr anchor="t" rtlCol="false" tIns="0" lIns="0" bIns="0" rIns="0">
            <a:spAutoFit/>
          </a:bodyPr>
          <a:lstStyle/>
          <a:p>
            <a:pPr algn="r">
              <a:lnSpc>
                <a:spcPts val="3499"/>
              </a:lnSpc>
              <a:spcBef>
                <a:spcPct val="0"/>
              </a:spcBef>
            </a:pPr>
            <a:r>
              <a:rPr lang="en-US" sz="2499">
                <a:solidFill>
                  <a:srgbClr val="FFFFFF"/>
                </a:solidFill>
                <a:latin typeface="Poppins"/>
                <a:ea typeface="Poppins"/>
                <a:cs typeface="Poppins"/>
                <a:sym typeface="Poppins"/>
              </a:rPr>
              <a:t>Machine Problem 1</a:t>
            </a:r>
          </a:p>
        </p:txBody>
      </p:sp>
      <p:sp>
        <p:nvSpPr>
          <p:cNvPr name="TextBox 18" id="18"/>
          <p:cNvSpPr txBox="true"/>
          <p:nvPr/>
        </p:nvSpPr>
        <p:spPr>
          <a:xfrm rot="0">
            <a:off x="12786638" y="9004300"/>
            <a:ext cx="3868711" cy="441325"/>
          </a:xfrm>
          <a:prstGeom prst="rect">
            <a:avLst/>
          </a:prstGeom>
        </p:spPr>
        <p:txBody>
          <a:bodyPr anchor="t" rtlCol="false" tIns="0" lIns="0" bIns="0" rIns="0">
            <a:spAutoFit/>
          </a:bodyPr>
          <a:lstStyle/>
          <a:p>
            <a:pPr algn="r">
              <a:lnSpc>
                <a:spcPts val="3499"/>
              </a:lnSpc>
              <a:spcBef>
                <a:spcPct val="0"/>
              </a:spcBef>
            </a:pPr>
            <a:r>
              <a:rPr lang="en-US" sz="2499">
                <a:solidFill>
                  <a:srgbClr val="FFFFFF"/>
                </a:solidFill>
                <a:latin typeface="Poppins"/>
                <a:ea typeface="Poppins"/>
                <a:cs typeface="Poppins"/>
                <a:sym typeface="Poppins"/>
              </a:rPr>
              <a:t>BSCS-4B</a:t>
            </a:r>
          </a:p>
        </p:txBody>
      </p:sp>
      <p:sp>
        <p:nvSpPr>
          <p:cNvPr name="TextBox 19" id="19"/>
          <p:cNvSpPr txBox="true"/>
          <p:nvPr/>
        </p:nvSpPr>
        <p:spPr>
          <a:xfrm rot="0">
            <a:off x="1488140" y="9004300"/>
            <a:ext cx="5111731" cy="441325"/>
          </a:xfrm>
          <a:prstGeom prst="rect">
            <a:avLst/>
          </a:prstGeom>
        </p:spPr>
        <p:txBody>
          <a:bodyPr anchor="t" rtlCol="false" tIns="0" lIns="0" bIns="0" rIns="0">
            <a:spAutoFit/>
          </a:bodyPr>
          <a:lstStyle/>
          <a:p>
            <a:pPr algn="l">
              <a:lnSpc>
                <a:spcPts val="3499"/>
              </a:lnSpc>
              <a:spcBef>
                <a:spcPct val="0"/>
              </a:spcBef>
            </a:pPr>
            <a:r>
              <a:rPr lang="en-US" sz="2499">
                <a:solidFill>
                  <a:srgbClr val="FFFFFF"/>
                </a:solidFill>
                <a:latin typeface="Poppins"/>
                <a:ea typeface="Poppins"/>
                <a:cs typeface="Poppins"/>
                <a:sym typeface="Poppins"/>
              </a:rPr>
              <a:t>Instructor: Sir Mark P. Bernardino</a:t>
            </a:r>
          </a:p>
        </p:txBody>
      </p:sp>
      <p:sp>
        <p:nvSpPr>
          <p:cNvPr name="TextBox 20" id="20"/>
          <p:cNvSpPr txBox="true"/>
          <p:nvPr/>
        </p:nvSpPr>
        <p:spPr>
          <a:xfrm rot="0">
            <a:off x="1978959" y="5381625"/>
            <a:ext cx="5798168" cy="1711325"/>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A computer is like a violin. You can imagine it, making beautiful music, but you have to learn how to play it. </a:t>
            </a:r>
          </a:p>
          <a:p>
            <a:pPr algn="ctr">
              <a:lnSpc>
                <a:spcPts val="3400"/>
              </a:lnSpc>
            </a:pPr>
            <a:r>
              <a:rPr lang="en-US" sz="2000">
                <a:solidFill>
                  <a:srgbClr val="FFFFFF"/>
                </a:solidFill>
                <a:latin typeface="Poppins"/>
                <a:ea typeface="Poppins"/>
                <a:cs typeface="Poppins"/>
                <a:sym typeface="Poppins"/>
              </a:rPr>
              <a:t>-Bill Gates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DAGPlnvxRUY</dc:identifier>
  <dcterms:modified xsi:type="dcterms:W3CDTF">2011-08-01T06:04:30Z</dcterms:modified>
  <cp:revision>1</cp:revision>
  <dc:title>Introduction to Computer Vision and Image Processing</dc:title>
</cp:coreProperties>
</file>